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72" r:id="rId2"/>
    <p:sldId id="273" r:id="rId3"/>
    <p:sldId id="259" r:id="rId4"/>
    <p:sldId id="278" r:id="rId5"/>
    <p:sldId id="261" r:id="rId6"/>
    <p:sldId id="262" r:id="rId7"/>
    <p:sldId id="263" r:id="rId8"/>
    <p:sldId id="288" r:id="rId9"/>
    <p:sldId id="306" r:id="rId10"/>
    <p:sldId id="264" r:id="rId11"/>
    <p:sldId id="311" r:id="rId12"/>
    <p:sldId id="283" r:id="rId13"/>
    <p:sldId id="267" r:id="rId14"/>
    <p:sldId id="266" r:id="rId15"/>
    <p:sldId id="284" r:id="rId16"/>
    <p:sldId id="285" r:id="rId17"/>
    <p:sldId id="287" r:id="rId18"/>
    <p:sldId id="268" r:id="rId19"/>
    <p:sldId id="289" r:id="rId20"/>
    <p:sldId id="291" r:id="rId21"/>
    <p:sldId id="292" r:id="rId22"/>
    <p:sldId id="293" r:id="rId23"/>
    <p:sldId id="295" r:id="rId24"/>
    <p:sldId id="296" r:id="rId25"/>
    <p:sldId id="282" r:id="rId26"/>
    <p:sldId id="299" r:id="rId27"/>
    <p:sldId id="301" r:id="rId28"/>
    <p:sldId id="303" r:id="rId29"/>
    <p:sldId id="297" r:id="rId30"/>
    <p:sldId id="286" r:id="rId31"/>
    <p:sldId id="290" r:id="rId32"/>
    <p:sldId id="294" r:id="rId33"/>
    <p:sldId id="302" r:id="rId34"/>
    <p:sldId id="300" r:id="rId35"/>
    <p:sldId id="304" r:id="rId36"/>
    <p:sldId id="307" r:id="rId37"/>
    <p:sldId id="308" r:id="rId38"/>
    <p:sldId id="309" r:id="rId39"/>
    <p:sldId id="280" r:id="rId40"/>
    <p:sldId id="298" r:id="rId41"/>
    <p:sldId id="28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1D8B7"/>
    <a:srgbClr val="A09D79"/>
    <a:srgbClr val="AD5C4D"/>
    <a:srgbClr val="543E35"/>
    <a:srgbClr val="637700"/>
    <a:srgbClr val="FFF4ED"/>
    <a:srgbClr val="5E6A76"/>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7955B-A7E2-4DC9-B9D9-4B4863DC7A15}" v="262" dt="2023-03-22T15:22:43.190"/>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p:scale>
          <a:sx n="82" d="100"/>
          <a:sy n="82" d="100"/>
        </p:scale>
        <p:origin x="720"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3/22/2023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13</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14</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18</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542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 id="2147483668" r:id="rId19"/>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ics.uci.edu/ml/machine-learning-databases/housing/housing.names"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archive.ics.uci.edu/ml/index.php" TargetMode="Externa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Ensemble_learning" TargetMode="External"/><Relationship Id="rId2" Type="http://schemas.openxmlformats.org/officeDocument/2006/relationships/hyperlink" Target="https://www.javatpoint.com/machine-learning-random-forest-algorithm" TargetMode="External"/><Relationship Id="rId1" Type="http://schemas.openxmlformats.org/officeDocument/2006/relationships/slideLayout" Target="../slideLayouts/slideLayout8.xml"/><Relationship Id="rId5" Type="http://schemas.openxmlformats.org/officeDocument/2006/relationships/hyperlink" Target="https://www.analyticsvidhya.com/blog/2021/03/introduction-to-random-forest-and-its-hyper-parameters/" TargetMode="External"/><Relationship Id="rId4" Type="http://schemas.openxmlformats.org/officeDocument/2006/relationships/hyperlink" Target="https://towardsdatascience.com/random-forest-regression-5f605132d19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Mean_squared_error"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IN" dirty="0">
                <a:solidFill>
                  <a:srgbClr val="002060"/>
                </a:solidFill>
              </a:rPr>
              <a:t>Algorithm : Random Forest(Regression) </a:t>
            </a:r>
            <a:endParaRPr lang="en-US" dirty="0">
              <a:solidFill>
                <a:srgbClr val="002060"/>
              </a:solidFill>
            </a:endParaRP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IN" dirty="0"/>
              <a:t>                                                                          </a:t>
            </a:r>
            <a:r>
              <a:rPr lang="en-IN" dirty="0">
                <a:solidFill>
                  <a:schemeClr val="accent1">
                    <a:lumMod val="50000"/>
                  </a:schemeClr>
                </a:solidFill>
              </a:rPr>
              <a:t>Presented by ,</a:t>
            </a:r>
          </a:p>
          <a:p>
            <a:r>
              <a:rPr lang="en-IN" dirty="0">
                <a:solidFill>
                  <a:schemeClr val="accent1">
                    <a:lumMod val="50000"/>
                  </a:schemeClr>
                </a:solidFill>
              </a:rPr>
              <a:t>                                                                                      Kavya K C</a:t>
            </a:r>
          </a:p>
          <a:p>
            <a:r>
              <a:rPr lang="en-IN" dirty="0"/>
              <a:t>                                                                                                             </a:t>
            </a:r>
            <a:endParaRPr lang="en-US" dirty="0"/>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dirty="0">
                <a:solidFill>
                  <a:srgbClr val="0070C0"/>
                </a:solidFill>
              </a:rPr>
              <a:t>Hyper parameters &amp; terminologies</a:t>
            </a:r>
          </a:p>
        </p:txBody>
      </p:sp>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677862" y="5589036"/>
            <a:ext cx="4836529" cy="564875"/>
          </a:xfrm>
        </p:spPr>
        <p:txBody>
          <a:bodyPr/>
          <a:lstStyle/>
          <a:p>
            <a:r>
              <a:rPr lang="en-US" dirty="0">
                <a:solidFill>
                  <a:srgbClr val="C00000"/>
                </a:solidFill>
              </a:rPr>
              <a:t>Components</a:t>
            </a:r>
          </a:p>
        </p:txBody>
      </p:sp>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7632441" y="5654351"/>
            <a:ext cx="3620276" cy="499559"/>
          </a:xfrm>
        </p:spPr>
        <p:txBody>
          <a:bodyPr/>
          <a:lstStyle/>
          <a:p>
            <a:r>
              <a:rPr lang="en-US" dirty="0">
                <a:solidFill>
                  <a:srgbClr val="C00000"/>
                </a:solidFill>
              </a:rPr>
              <a:t>Hyper parameters</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10</a:t>
            </a:fld>
            <a:endParaRPr lang="en-US" dirty="0"/>
          </a:p>
        </p:txBody>
      </p:sp>
      <p:sp>
        <p:nvSpPr>
          <p:cNvPr id="6" name="Picture Placeholder 5">
            <a:extLst>
              <a:ext uri="{FF2B5EF4-FFF2-40B4-BE49-F238E27FC236}">
                <a16:creationId xmlns:a16="http://schemas.microsoft.com/office/drawing/2014/main" id="{B250BFE6-F4E5-45EE-BB22-195C5246057A}"/>
              </a:ext>
            </a:extLst>
          </p:cNvPr>
          <p:cNvSpPr>
            <a:spLocks noGrp="1"/>
          </p:cNvSpPr>
          <p:nvPr>
            <p:ph type="pic" sz="quarter" idx="13"/>
          </p:nvPr>
        </p:nvSpPr>
        <p:spPr>
          <a:xfrm>
            <a:off x="365760" y="1691641"/>
            <a:ext cx="5585926" cy="3897396"/>
          </a:xfrm>
        </p:spPr>
      </p:sp>
      <p:sp>
        <p:nvSpPr>
          <p:cNvPr id="8" name="Picture Placeholder 7">
            <a:extLst>
              <a:ext uri="{FF2B5EF4-FFF2-40B4-BE49-F238E27FC236}">
                <a16:creationId xmlns:a16="http://schemas.microsoft.com/office/drawing/2014/main" id="{E2E9E20D-DFB2-0A54-13CD-979AC9A7549B}"/>
              </a:ext>
            </a:extLst>
          </p:cNvPr>
          <p:cNvSpPr>
            <a:spLocks noGrp="1"/>
          </p:cNvSpPr>
          <p:nvPr>
            <p:ph type="pic" sz="quarter" idx="14"/>
          </p:nvPr>
        </p:nvSpPr>
        <p:spPr>
          <a:xfrm>
            <a:off x="6140787" y="1691641"/>
            <a:ext cx="5812972" cy="3896953"/>
          </a:xfrm>
        </p:spPr>
      </p:sp>
      <p:sp>
        <p:nvSpPr>
          <p:cNvPr id="36" name="TextBox 35">
            <a:extLst>
              <a:ext uri="{FF2B5EF4-FFF2-40B4-BE49-F238E27FC236}">
                <a16:creationId xmlns:a16="http://schemas.microsoft.com/office/drawing/2014/main" id="{F576A3D6-501D-B02C-991E-9D0D5F18E3C9}"/>
              </a:ext>
            </a:extLst>
          </p:cNvPr>
          <p:cNvSpPr txBox="1"/>
          <p:nvPr/>
        </p:nvSpPr>
        <p:spPr>
          <a:xfrm>
            <a:off x="1158551" y="2542388"/>
            <a:ext cx="4189445" cy="2031325"/>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Leaf Node :A leaf node is a node that carries the decision.</a:t>
            </a:r>
          </a:p>
          <a:p>
            <a:pPr marL="285750" indent="-285750">
              <a:buFont typeface="Arial" panose="020B0604020202020204" pitchFamily="34" charset="0"/>
              <a:buChar char="•"/>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Decision Node : A node that has two or more branches.</a:t>
            </a:r>
          </a:p>
          <a:p>
            <a:pPr marL="285750" indent="-285750">
              <a:buFont typeface="Arial" panose="020B0604020202020204" pitchFamily="34" charset="0"/>
              <a:buChar char="•"/>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Root Node : The root node is the topmost decision node, which is where you have all of your data.</a:t>
            </a:r>
          </a:p>
        </p:txBody>
      </p:sp>
      <p:sp>
        <p:nvSpPr>
          <p:cNvPr id="39" name="TextBox 38">
            <a:extLst>
              <a:ext uri="{FF2B5EF4-FFF2-40B4-BE49-F238E27FC236}">
                <a16:creationId xmlns:a16="http://schemas.microsoft.com/office/drawing/2014/main" id="{6B0B02E9-D680-0A25-977C-2ACAB4F311E6}"/>
              </a:ext>
            </a:extLst>
          </p:cNvPr>
          <p:cNvSpPr txBox="1"/>
          <p:nvPr/>
        </p:nvSpPr>
        <p:spPr>
          <a:xfrm>
            <a:off x="6886552" y="2407845"/>
            <a:ext cx="4634888" cy="2585323"/>
          </a:xfrm>
          <a:prstGeom prst="rect">
            <a:avLst/>
          </a:prstGeom>
          <a:noFill/>
        </p:spPr>
        <p:txBody>
          <a:bodyPr wrap="square">
            <a:spAutoFit/>
          </a:bodyPr>
          <a:lstStyle/>
          <a:p>
            <a:pPr marL="285750" indent="-285750">
              <a:buFont typeface="Arial" panose="020B0604020202020204" pitchFamily="34" charset="0"/>
              <a:buChar char="•"/>
            </a:pPr>
            <a:r>
              <a:rPr lang="en-US" i="0" dirty="0" err="1">
                <a:solidFill>
                  <a:schemeClr val="bg2">
                    <a:lumMod val="10000"/>
                  </a:schemeClr>
                </a:solidFill>
                <a:effectLst/>
                <a:latin typeface="Times New Roman" panose="02020603050405020304" pitchFamily="18" charset="0"/>
                <a:cs typeface="Times New Roman" panose="02020603050405020304" pitchFamily="18" charset="0"/>
              </a:rPr>
              <a:t>n_estimators</a:t>
            </a:r>
            <a:r>
              <a:rPr lang="en-US"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the number of decision trees you will be running in the model</a:t>
            </a:r>
          </a:p>
          <a:p>
            <a:pPr marL="285750" indent="-285750">
              <a:buFont typeface="Arial" panose="020B0604020202020204" pitchFamily="34" charset="0"/>
              <a:buChar char="•"/>
            </a:pPr>
            <a:r>
              <a:rPr lang="en-US" i="0" dirty="0" err="1">
                <a:solidFill>
                  <a:schemeClr val="bg2">
                    <a:lumMod val="10000"/>
                  </a:schemeClr>
                </a:solidFill>
                <a:effectLst/>
                <a:latin typeface="Times New Roman" panose="02020603050405020304" pitchFamily="18" charset="0"/>
                <a:cs typeface="Times New Roman" panose="02020603050405020304" pitchFamily="18" charset="0"/>
              </a:rPr>
              <a:t>max_depth</a:t>
            </a:r>
            <a:r>
              <a:rPr lang="en-US"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this sets the maximum possible depth of each tree</a:t>
            </a:r>
          </a:p>
          <a:p>
            <a:pPr marL="285750" indent="-285750">
              <a:buFont typeface="Arial" panose="020B0604020202020204" pitchFamily="34" charset="0"/>
              <a:buChar char="•"/>
            </a:pPr>
            <a:r>
              <a:rPr lang="en-US" i="0" dirty="0" err="1">
                <a:solidFill>
                  <a:schemeClr val="bg2">
                    <a:lumMod val="10000"/>
                  </a:schemeClr>
                </a:solidFill>
                <a:effectLst/>
                <a:latin typeface="Times New Roman" panose="02020603050405020304" pitchFamily="18" charset="0"/>
                <a:cs typeface="Times New Roman" panose="02020603050405020304" pitchFamily="18" charset="0"/>
              </a:rPr>
              <a:t>max_features</a:t>
            </a:r>
            <a:r>
              <a:rPr lang="en-US"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the maximum number of features the model will consider when determining a split</a:t>
            </a:r>
          </a:p>
          <a:p>
            <a:pPr marL="285750" indent="-285750">
              <a:buFont typeface="Arial" panose="020B0604020202020204" pitchFamily="34" charset="0"/>
              <a:buChar char="•"/>
            </a:pPr>
            <a:r>
              <a:rPr lang="en-US" b="0" i="0" dirty="0" err="1">
                <a:solidFill>
                  <a:schemeClr val="bg2">
                    <a:lumMod val="10000"/>
                  </a:schemeClr>
                </a:solidFill>
                <a:effectLst/>
                <a:latin typeface="Times New Roman" panose="02020603050405020304" pitchFamily="18" charset="0"/>
                <a:cs typeface="Times New Roman" panose="02020603050405020304" pitchFamily="18" charset="0"/>
              </a:rPr>
              <a:t>random_state</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 Controls randomness of the sample. </a:t>
            </a:r>
          </a:p>
        </p:txBody>
      </p:sp>
    </p:spTree>
    <p:extLst>
      <p:ext uri="{BB962C8B-B14F-4D97-AF65-F5344CB8AC3E}">
        <p14:creationId xmlns:p14="http://schemas.microsoft.com/office/powerpoint/2010/main" val="1002104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5BAD7-CBA0-BC5B-10CE-FCFEE15A4198}"/>
              </a:ext>
            </a:extLst>
          </p:cNvPr>
          <p:cNvSpPr>
            <a:spLocks noGrp="1"/>
          </p:cNvSpPr>
          <p:nvPr>
            <p:ph sz="half" idx="1"/>
          </p:nvPr>
        </p:nvSpPr>
        <p:spPr/>
        <p:txBody>
          <a:bodyPr>
            <a:normAutofit/>
          </a:bodyPr>
          <a:lstStyle/>
          <a:p>
            <a:pPr marL="0" indent="0">
              <a:buNone/>
            </a:pPr>
            <a:r>
              <a:rPr lang="en-IN" b="1" dirty="0">
                <a:solidFill>
                  <a:srgbClr val="7030A0"/>
                </a:solidFill>
                <a:latin typeface="Times New Roman" panose="02020603050405020304" pitchFamily="18" charset="0"/>
                <a:cs typeface="Times New Roman" panose="02020603050405020304" pitchFamily="18" charset="0"/>
              </a:rPr>
              <a:t>Using Grid Search CV</a:t>
            </a:r>
          </a:p>
          <a:p>
            <a:pPr algn="just">
              <a:buFont typeface="Wingdings" panose="05000000000000000000" pitchFamily="2" charset="2"/>
              <a:buChar char="ü"/>
            </a:pPr>
            <a:r>
              <a:rPr lang="en-US" sz="2200" b="0" i="0" dirty="0">
                <a:solidFill>
                  <a:srgbClr val="000000"/>
                </a:solidFill>
                <a:effectLst/>
                <a:latin typeface="Times New Roman" panose="02020603050405020304" pitchFamily="18" charset="0"/>
                <a:cs typeface="Times New Roman" panose="02020603050405020304" pitchFamily="18" charset="0"/>
              </a:rPr>
              <a:t>Grid Search CV: In this technique, a grid of possible hyperparameter values is created, and a model is trained and tested for each possible combination of hyperparameters. This method is exhaustive and guarantees to find the best hyperparameters in the given grid. </a:t>
            </a:r>
          </a:p>
          <a:p>
            <a:pPr algn="just">
              <a:buFont typeface="Wingdings" panose="05000000000000000000" pitchFamily="2" charset="2"/>
              <a:buChar char="ü"/>
            </a:pPr>
            <a:r>
              <a:rPr lang="en-US" sz="2200" b="0" i="0" dirty="0">
                <a:solidFill>
                  <a:srgbClr val="000000"/>
                </a:solidFill>
                <a:effectLst/>
                <a:latin typeface="Times New Roman" panose="02020603050405020304" pitchFamily="18" charset="0"/>
                <a:cs typeface="Times New Roman" panose="02020603050405020304" pitchFamily="18" charset="0"/>
              </a:rPr>
              <a:t>However, it can be computationally expensive, especially when the grid is large.</a:t>
            </a:r>
          </a:p>
          <a:p>
            <a:pPr marL="0" indent="0">
              <a:buNone/>
            </a:pPr>
            <a:endParaRPr lang="en-IN" b="1" dirty="0">
              <a:solidFill>
                <a:srgbClr val="0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015097-6A79-4A80-829C-80B38B2F1785}"/>
              </a:ext>
            </a:extLst>
          </p:cNvPr>
          <p:cNvSpPr>
            <a:spLocks noGrp="1"/>
          </p:cNvSpPr>
          <p:nvPr>
            <p:ph sz="half" idx="2"/>
          </p:nvPr>
        </p:nvSpPr>
        <p:spPr/>
        <p:txBody>
          <a:bodyPr>
            <a:normAutofit fontScale="92500" lnSpcReduction="20000"/>
          </a:bodyPr>
          <a:lstStyle/>
          <a:p>
            <a:pPr marL="0" indent="0">
              <a:buNone/>
            </a:pPr>
            <a:r>
              <a:rPr lang="en-IN" b="1" dirty="0">
                <a:solidFill>
                  <a:srgbClr val="7030A0"/>
                </a:solidFill>
                <a:latin typeface="Times New Roman" panose="02020603050405020304" pitchFamily="18" charset="0"/>
                <a:cs typeface="Times New Roman" panose="02020603050405020304" pitchFamily="18" charset="0"/>
              </a:rPr>
              <a:t>Using Randomized Search CV</a:t>
            </a:r>
          </a:p>
          <a:p>
            <a:pPr algn="just">
              <a:buFont typeface="Wingdings" panose="05000000000000000000" pitchFamily="2" charset="2"/>
              <a:buChar char="ü"/>
            </a:pPr>
            <a:r>
              <a:rPr lang="en-US" sz="2300" dirty="0">
                <a:solidFill>
                  <a:srgbClr val="000000"/>
                </a:solidFill>
                <a:latin typeface="Times New Roman" panose="02020603050405020304" pitchFamily="18" charset="0"/>
                <a:cs typeface="Times New Roman" panose="02020603050405020304" pitchFamily="18" charset="0"/>
              </a:rPr>
              <a:t>Randomized Search CV: In this technique, instead of trying all possible hyperparameter combinations, a fixed number of random combinations are selected from a range of possible hyperparameters.</a:t>
            </a:r>
          </a:p>
          <a:p>
            <a:pPr algn="just">
              <a:buFont typeface="Wingdings" panose="05000000000000000000" pitchFamily="2" charset="2"/>
              <a:buChar char="ü"/>
            </a:pPr>
            <a:r>
              <a:rPr lang="en-US" sz="2300" dirty="0">
                <a:solidFill>
                  <a:srgbClr val="000000"/>
                </a:solidFill>
                <a:latin typeface="Times New Roman" panose="02020603050405020304" pitchFamily="18" charset="0"/>
                <a:cs typeface="Times New Roman" panose="02020603050405020304" pitchFamily="18" charset="0"/>
              </a:rPr>
              <a:t> This technique is less computationally expensive than Grid Search CV and may perform better in high-dimensional hyperparameter search spaces. </a:t>
            </a:r>
          </a:p>
          <a:p>
            <a:pPr algn="just">
              <a:buFont typeface="Wingdings" panose="05000000000000000000" pitchFamily="2" charset="2"/>
              <a:buChar char="ü"/>
            </a:pPr>
            <a:r>
              <a:rPr lang="en-US" sz="2300" dirty="0">
                <a:solidFill>
                  <a:srgbClr val="000000"/>
                </a:solidFill>
                <a:latin typeface="Times New Roman" panose="02020603050405020304" pitchFamily="18" charset="0"/>
                <a:cs typeface="Times New Roman" panose="02020603050405020304" pitchFamily="18" charset="0"/>
              </a:rPr>
              <a:t>However, there is no guarantee that the optimal hyperparameters will be found, and it may require more iterations to converge to the optimal solution.</a:t>
            </a:r>
            <a:endParaRPr lang="en-IN" sz="23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3B8515A-BA76-1FB6-43EF-B1B9DB94575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7598705-7E8F-FAC4-4F59-D6B0091DD3C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30EEDB3-1717-C340-04EE-9392813BC53D}"/>
              </a:ext>
            </a:extLst>
          </p:cNvPr>
          <p:cNvSpPr>
            <a:spLocks noGrp="1"/>
          </p:cNvSpPr>
          <p:nvPr>
            <p:ph type="sldNum" sz="quarter" idx="12"/>
          </p:nvPr>
        </p:nvSpPr>
        <p:spPr/>
        <p:txBody>
          <a:bodyPr/>
          <a:lstStyle/>
          <a:p>
            <a:fld id="{58FB4751-880F-D840-AAA9-3A15815CC996}" type="slidenum">
              <a:rPr lang="en-US" smtClean="0"/>
              <a:t>11</a:t>
            </a:fld>
            <a:endParaRPr lang="en-US" dirty="0"/>
          </a:p>
        </p:txBody>
      </p:sp>
      <p:sp>
        <p:nvSpPr>
          <p:cNvPr id="7" name="Title 6">
            <a:extLst>
              <a:ext uri="{FF2B5EF4-FFF2-40B4-BE49-F238E27FC236}">
                <a16:creationId xmlns:a16="http://schemas.microsoft.com/office/drawing/2014/main" id="{4FBDF1F2-9F3A-8A7F-27FC-E90B8FAE954D}"/>
              </a:ext>
            </a:extLst>
          </p:cNvPr>
          <p:cNvSpPr>
            <a:spLocks noGrp="1"/>
          </p:cNvSpPr>
          <p:nvPr>
            <p:ph type="title"/>
          </p:nvPr>
        </p:nvSpPr>
        <p:spPr/>
        <p:txBody>
          <a:bodyPr/>
          <a:lstStyle/>
          <a:p>
            <a:r>
              <a:rPr lang="en-IN" dirty="0">
                <a:solidFill>
                  <a:schemeClr val="accent1">
                    <a:lumMod val="25000"/>
                  </a:schemeClr>
                </a:solidFill>
              </a:rPr>
              <a:t>Hyper Parameter Tuning</a:t>
            </a:r>
          </a:p>
        </p:txBody>
      </p:sp>
    </p:spTree>
    <p:extLst>
      <p:ext uri="{BB962C8B-B14F-4D97-AF65-F5344CB8AC3E}">
        <p14:creationId xmlns:p14="http://schemas.microsoft.com/office/powerpoint/2010/main" val="218932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1C22-3853-B23D-7A7C-D56A59FD641B}"/>
              </a:ext>
            </a:extLst>
          </p:cNvPr>
          <p:cNvSpPr>
            <a:spLocks noGrp="1"/>
          </p:cNvSpPr>
          <p:nvPr>
            <p:ph type="title"/>
          </p:nvPr>
        </p:nvSpPr>
        <p:spPr/>
        <p:txBody>
          <a:bodyPr/>
          <a:lstStyle/>
          <a:p>
            <a:r>
              <a:rPr lang="en-IN" dirty="0">
                <a:solidFill>
                  <a:srgbClr val="7030A0"/>
                </a:solidFill>
              </a:rPr>
              <a:t>Algorithm working</a:t>
            </a:r>
          </a:p>
        </p:txBody>
      </p:sp>
      <p:sp>
        <p:nvSpPr>
          <p:cNvPr id="15" name="Date Placeholder 14">
            <a:extLst>
              <a:ext uri="{FF2B5EF4-FFF2-40B4-BE49-F238E27FC236}">
                <a16:creationId xmlns:a16="http://schemas.microsoft.com/office/drawing/2014/main" id="{B7AE170A-7DD0-F13B-17B3-EE04A968A0E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E35EDBCD-6AD3-F5E2-8907-5C193F58602E}"/>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CE7EB614-C14D-90B3-1F03-D8A0752F99C0}"/>
              </a:ext>
            </a:extLst>
          </p:cNvPr>
          <p:cNvSpPr>
            <a:spLocks noGrp="1"/>
          </p:cNvSpPr>
          <p:nvPr>
            <p:ph type="sldNum" sz="quarter" idx="12"/>
          </p:nvPr>
        </p:nvSpPr>
        <p:spPr/>
        <p:txBody>
          <a:bodyPr/>
          <a:lstStyle/>
          <a:p>
            <a:fld id="{58FB4751-880F-D840-AAA9-3A15815CC996}" type="slidenum">
              <a:rPr lang="en-US" smtClean="0"/>
              <a:t>12</a:t>
            </a:fld>
            <a:endParaRPr lang="en-US" dirty="0"/>
          </a:p>
        </p:txBody>
      </p:sp>
      <p:sp>
        <p:nvSpPr>
          <p:cNvPr id="19" name="TextBox 18">
            <a:extLst>
              <a:ext uri="{FF2B5EF4-FFF2-40B4-BE49-F238E27FC236}">
                <a16:creationId xmlns:a16="http://schemas.microsoft.com/office/drawing/2014/main" id="{24E84BC9-8F04-B194-5A46-D8D29F628047}"/>
              </a:ext>
            </a:extLst>
          </p:cNvPr>
          <p:cNvSpPr txBox="1"/>
          <p:nvPr/>
        </p:nvSpPr>
        <p:spPr>
          <a:xfrm>
            <a:off x="989045" y="2136339"/>
            <a:ext cx="5318449" cy="3139321"/>
          </a:xfrm>
          <a:prstGeom prst="rect">
            <a:avLst/>
          </a:prstGeom>
          <a:noFill/>
        </p:spPr>
        <p:txBody>
          <a:bodyPr wrap="square">
            <a:spAutoFit/>
          </a:bodyPr>
          <a:lstStyle/>
          <a:p>
            <a:pPr marL="285750" indent="-285750" algn="l">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The following steps explain the working Random Forest Algorithm:</a:t>
            </a:r>
          </a:p>
          <a:p>
            <a:pPr marL="285750" indent="-285750" fontAlgn="base">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Pick a random K data points from the training set.</a:t>
            </a:r>
          </a:p>
          <a:p>
            <a:pPr marL="285750" indent="-285750" fontAlgn="base">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Build the decision tree associated to these K data points.</a:t>
            </a:r>
          </a:p>
          <a:p>
            <a:pPr marL="285750" indent="-285750" fontAlgn="base">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Choose the number N tree of trees you want to build and repeat steps 1 and 2.</a:t>
            </a:r>
          </a:p>
          <a:p>
            <a:pPr marL="285750" indent="-285750" fontAlgn="base">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For a new data point, make each one of your N-tree trees predict the value of Y for the data point in the question, and assign the new data point the average across all of the predicted Y values.</a:t>
            </a:r>
          </a:p>
        </p:txBody>
      </p:sp>
      <p:pic>
        <p:nvPicPr>
          <p:cNvPr id="6146" name="Picture 2" descr="Random Forest - an overview | ScienceDirect Topics">
            <a:extLst>
              <a:ext uri="{FF2B5EF4-FFF2-40B4-BE49-F238E27FC236}">
                <a16:creationId xmlns:a16="http://schemas.microsoft.com/office/drawing/2014/main" id="{3ADD73D5-3F66-CFE1-ED4D-48A3AD2A9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40" y="2569892"/>
            <a:ext cx="46101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2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1" y="704088"/>
            <a:ext cx="9144000" cy="676656"/>
          </a:xfrm>
        </p:spPr>
        <p:txBody>
          <a:bodyPr/>
          <a:lstStyle/>
          <a:p>
            <a:r>
              <a:rPr lang="en-US" dirty="0"/>
              <a:t>Tasks - Internship</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1</a:t>
            </a:r>
            <a:r>
              <a:rPr lang="en-US" baseline="30000" dirty="0">
                <a:solidFill>
                  <a:schemeClr val="bg2">
                    <a:lumMod val="10000"/>
                  </a:schemeClr>
                </a:solidFill>
                <a:latin typeface="Times New Roman" panose="02020603050405020304" pitchFamily="18" charset="0"/>
                <a:cs typeface="Times New Roman" panose="02020603050405020304" pitchFamily="18" charset="0"/>
              </a:rPr>
              <a:t>st</a:t>
            </a:r>
            <a:r>
              <a:rPr lang="en-US" dirty="0">
                <a:solidFill>
                  <a:schemeClr val="bg2">
                    <a:lumMod val="10000"/>
                  </a:schemeClr>
                </a:solidFill>
                <a:latin typeface="Times New Roman" panose="02020603050405020304" pitchFamily="18" charset="0"/>
                <a:cs typeface="Times New Roman" panose="02020603050405020304" pitchFamily="18" charset="0"/>
              </a:rPr>
              <a:t> week</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Introduction to the assigned algorithm and its mathematical understanding</a:t>
            </a:r>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a:xfrm>
            <a:off x="4569996" y="1724866"/>
            <a:ext cx="3551111" cy="2231330"/>
          </a:xfrm>
        </p:spPr>
        <p:txBody>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2</a:t>
            </a:r>
            <a:r>
              <a:rPr lang="en-US" baseline="30000" dirty="0">
                <a:solidFill>
                  <a:schemeClr val="bg2">
                    <a:lumMod val="10000"/>
                  </a:schemeClr>
                </a:solidFill>
                <a:latin typeface="Times New Roman" panose="02020603050405020304" pitchFamily="18" charset="0"/>
                <a:cs typeface="Times New Roman" panose="02020603050405020304" pitchFamily="18" charset="0"/>
              </a:rPr>
              <a:t>nd</a:t>
            </a:r>
            <a:r>
              <a:rPr lang="en-US" dirty="0">
                <a:solidFill>
                  <a:schemeClr val="bg2">
                    <a:lumMod val="10000"/>
                  </a:schemeClr>
                </a:solidFill>
                <a:latin typeface="Times New Roman" panose="02020603050405020304" pitchFamily="18" charset="0"/>
                <a:cs typeface="Times New Roman" panose="02020603050405020304" pitchFamily="18" charset="0"/>
              </a:rPr>
              <a:t> week</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Coding and implementation using scikit learn libraries</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(Boston house price prediction)</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a:xfrm>
            <a:off x="8064818" y="761218"/>
            <a:ext cx="3551111" cy="2231330"/>
          </a:xfrm>
        </p:spPr>
        <p:txBody>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3</a:t>
            </a:r>
            <a:r>
              <a:rPr lang="en-US" baseline="30000" dirty="0">
                <a:solidFill>
                  <a:schemeClr val="bg2">
                    <a:lumMod val="10000"/>
                  </a:schemeClr>
                </a:solidFill>
                <a:latin typeface="Times New Roman" panose="02020603050405020304" pitchFamily="18" charset="0"/>
                <a:cs typeface="Times New Roman" panose="02020603050405020304" pitchFamily="18" charset="0"/>
              </a:rPr>
              <a:t>rd</a:t>
            </a:r>
            <a:r>
              <a:rPr lang="en-US" dirty="0">
                <a:solidFill>
                  <a:schemeClr val="bg2">
                    <a:lumMod val="10000"/>
                  </a:schemeClr>
                </a:solidFill>
                <a:latin typeface="Times New Roman" panose="02020603050405020304" pitchFamily="18" charset="0"/>
                <a:cs typeface="Times New Roman" panose="02020603050405020304" pitchFamily="18" charset="0"/>
              </a:rPr>
              <a:t> &amp; 4</a:t>
            </a:r>
            <a:r>
              <a:rPr lang="en-US"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dirty="0">
                <a:solidFill>
                  <a:schemeClr val="bg2">
                    <a:lumMod val="10000"/>
                  </a:schemeClr>
                </a:solidFill>
                <a:latin typeface="Times New Roman" panose="02020603050405020304" pitchFamily="18" charset="0"/>
                <a:cs typeface="Times New Roman" panose="02020603050405020304" pitchFamily="18" charset="0"/>
              </a:rPr>
              <a:t> week</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Build the scratch code for assigned algorithm and implementation</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(Boston house price prediction)</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p:txBody>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5</a:t>
            </a:r>
            <a:r>
              <a:rPr lang="en-US"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dirty="0">
                <a:solidFill>
                  <a:schemeClr val="bg2">
                    <a:lumMod val="10000"/>
                  </a:schemeClr>
                </a:solidFill>
                <a:latin typeface="Times New Roman" panose="02020603050405020304" pitchFamily="18" charset="0"/>
                <a:cs typeface="Times New Roman" panose="02020603050405020304" pitchFamily="18" charset="0"/>
              </a:rPr>
              <a:t> week</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Apply my model to other dataset and test the model performance</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(Uber data analysis &amp; price prediction)</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a:xfrm>
            <a:off x="8428932" y="3429000"/>
            <a:ext cx="3551111" cy="2231330"/>
          </a:xfrm>
        </p:spPr>
        <p:txBody>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Week 7</a:t>
            </a:r>
            <a:r>
              <a:rPr lang="en-US"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dirty="0">
                <a:solidFill>
                  <a:schemeClr val="bg2">
                    <a:lumMod val="10000"/>
                  </a:schemeClr>
                </a:solidFill>
                <a:latin typeface="Times New Roman" panose="02020603050405020304" pitchFamily="18" charset="0"/>
                <a:cs typeface="Times New Roman" panose="02020603050405020304" pitchFamily="18" charset="0"/>
              </a:rPr>
              <a:t> </a:t>
            </a:r>
          </a:p>
          <a:p>
            <a:pPr lvl="1"/>
            <a:r>
              <a:rPr lang="en-US" dirty="0">
                <a:solidFill>
                  <a:schemeClr val="bg2">
                    <a:lumMod val="10000"/>
                  </a:schemeClr>
                </a:solidFill>
                <a:latin typeface="Times New Roman" panose="02020603050405020304" pitchFamily="18" charset="0"/>
                <a:cs typeface="Times New Roman" panose="02020603050405020304" pitchFamily="18" charset="0"/>
              </a:rPr>
              <a:t>Create User interface and Deploy the model using Stream lit app</a:t>
            </a:r>
          </a:p>
        </p:txBody>
      </p:sp>
      <p:sp>
        <p:nvSpPr>
          <p:cNvPr id="3" name="Text Placeholder 25">
            <a:extLst>
              <a:ext uri="{FF2B5EF4-FFF2-40B4-BE49-F238E27FC236}">
                <a16:creationId xmlns:a16="http://schemas.microsoft.com/office/drawing/2014/main" id="{D89BB8B7-EAC1-A7D2-9456-C191231A0DC5}"/>
              </a:ext>
            </a:extLst>
          </p:cNvPr>
          <p:cNvSpPr txBox="1">
            <a:spLocks/>
          </p:cNvSpPr>
          <p:nvPr/>
        </p:nvSpPr>
        <p:spPr>
          <a:xfrm>
            <a:off x="4584701" y="4301905"/>
            <a:ext cx="384423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vert="horz" wrap="square"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2000" kern="1200" cap="all" baseline="0">
                <a:solidFill>
                  <a:schemeClr val="tx1"/>
                </a:solidFill>
                <a:latin typeface="Gill Sans Nova" panose="020B0602020104020203" pitchFamily="34" charset="0"/>
                <a:ea typeface="+mn-ea"/>
                <a:cs typeface="+mn-cs"/>
              </a:defRPr>
            </a:lvl1pPr>
            <a:lvl2pPr marL="0" indent="0" algn="ct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10000"/>
                  </a:schemeClr>
                </a:solidFill>
                <a:latin typeface="Times New Roman" panose="02020603050405020304" pitchFamily="18" charset="0"/>
                <a:cs typeface="Times New Roman" panose="02020603050405020304" pitchFamily="18" charset="0"/>
              </a:rPr>
              <a:t>6</a:t>
            </a:r>
            <a:r>
              <a:rPr lang="en-US"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dirty="0">
                <a:solidFill>
                  <a:schemeClr val="bg2">
                    <a:lumMod val="10000"/>
                  </a:schemeClr>
                </a:solidFill>
                <a:latin typeface="Times New Roman" panose="02020603050405020304" pitchFamily="18" charset="0"/>
                <a:cs typeface="Times New Roman" panose="02020603050405020304" pitchFamily="18" charset="0"/>
              </a:rPr>
              <a:t> week</a:t>
            </a:r>
          </a:p>
          <a:p>
            <a:pPr lvl="1"/>
            <a:r>
              <a:rPr lang="en-US" sz="1600" dirty="0">
                <a:solidFill>
                  <a:schemeClr val="bg2">
                    <a:lumMod val="10000"/>
                  </a:schemeClr>
                </a:solidFill>
                <a:latin typeface="Times New Roman" panose="02020603050405020304" pitchFamily="18" charset="0"/>
                <a:cs typeface="Times New Roman" panose="02020603050405020304" pitchFamily="18" charset="0"/>
              </a:rPr>
              <a:t>Check the model performance for 5 datasets</a:t>
            </a:r>
          </a:p>
          <a:p>
            <a:pPr lvl="1"/>
            <a:r>
              <a:rPr lang="en-US" sz="1600" dirty="0">
                <a:solidFill>
                  <a:schemeClr val="bg2">
                    <a:lumMod val="10000"/>
                  </a:schemeClr>
                </a:solidFill>
                <a:latin typeface="Times New Roman" panose="02020603050405020304" pitchFamily="18" charset="0"/>
                <a:cs typeface="Times New Roman" panose="02020603050405020304" pitchFamily="18" charset="0"/>
              </a:rPr>
              <a:t>(Google play store analysis, Suicide  prevention, student performance analysis, House price prediction,</a:t>
            </a:r>
          </a:p>
          <a:p>
            <a:pPr lvl="1"/>
            <a:r>
              <a:rPr lang="en-US" sz="1600" dirty="0">
                <a:solidFill>
                  <a:schemeClr val="bg2">
                    <a:lumMod val="10000"/>
                  </a:schemeClr>
                </a:solidFill>
                <a:latin typeface="Times New Roman" panose="02020603050405020304" pitchFamily="18" charset="0"/>
                <a:cs typeface="Times New Roman" panose="02020603050405020304" pitchFamily="18" charset="0"/>
              </a:rPr>
              <a:t>Forest fires prediction)</a:t>
            </a:r>
          </a:p>
        </p:txBody>
      </p:sp>
    </p:spTree>
    <p:extLst>
      <p:ext uri="{BB962C8B-B14F-4D97-AF65-F5344CB8AC3E}">
        <p14:creationId xmlns:p14="http://schemas.microsoft.com/office/powerpoint/2010/main" val="32725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2" y="789556"/>
            <a:ext cx="10515600" cy="676656"/>
          </a:xfrm>
        </p:spPr>
        <p:txBody>
          <a:bodyPr/>
          <a:lstStyle/>
          <a:p>
            <a:r>
              <a:rPr lang="en-US" dirty="0">
                <a:solidFill>
                  <a:srgbClr val="FF0000"/>
                </a:solidFill>
              </a:rPr>
              <a:t>Implementation using </a:t>
            </a:r>
            <a:br>
              <a:rPr lang="en-US" dirty="0">
                <a:solidFill>
                  <a:srgbClr val="FF0000"/>
                </a:solidFill>
              </a:rPr>
            </a:br>
            <a:r>
              <a:rPr lang="en-US" dirty="0">
                <a:solidFill>
                  <a:srgbClr val="FF0000"/>
                </a:solidFill>
              </a:rPr>
              <a:t>scikit-learn</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5" name="Content Placeholder 4">
            <a:extLst>
              <a:ext uri="{FF2B5EF4-FFF2-40B4-BE49-F238E27FC236}">
                <a16:creationId xmlns:a16="http://schemas.microsoft.com/office/drawing/2014/main" id="{8C2A0D4B-5C81-4D6C-7024-24FE1F0C46C0}"/>
              </a:ext>
            </a:extLst>
          </p:cNvPr>
          <p:cNvSpPr>
            <a:spLocks noGrp="1"/>
          </p:cNvSpPr>
          <p:nvPr>
            <p:ph idx="1"/>
          </p:nvPr>
        </p:nvSpPr>
        <p:spPr>
          <a:xfrm>
            <a:off x="576072" y="1856792"/>
            <a:ext cx="10515600" cy="4217436"/>
          </a:xfrm>
        </p:spPr>
        <p:txBody>
          <a:bodyPr>
            <a:normAutofit fontScale="70000" lnSpcReduction="20000"/>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Scikit-learn (</a:t>
            </a:r>
            <a:r>
              <a:rPr lang="en-US" dirty="0" err="1">
                <a:solidFill>
                  <a:schemeClr val="bg2">
                    <a:lumMod val="10000"/>
                  </a:schemeClr>
                </a:solidFill>
                <a:latin typeface="Times New Roman" panose="02020603050405020304" pitchFamily="18" charset="0"/>
                <a:cs typeface="Times New Roman" panose="02020603050405020304" pitchFamily="18" charset="0"/>
              </a:rPr>
              <a:t>Sklearn</a:t>
            </a:r>
            <a:r>
              <a:rPr lang="en-US" dirty="0">
                <a:solidFill>
                  <a:schemeClr val="bg2">
                    <a:lumMod val="10000"/>
                  </a:schemeClr>
                </a:solidFill>
                <a:latin typeface="Times New Roman" panose="02020603050405020304" pitchFamily="18" charset="0"/>
                <a:cs typeface="Times New Roman" panose="02020603050405020304" pitchFamily="18" charset="0"/>
              </a:rPr>
              <a:t>) is the most useful and robust library for machine learning in Python. </a:t>
            </a:r>
          </a:p>
          <a:p>
            <a:r>
              <a:rPr lang="en-US" dirty="0">
                <a:solidFill>
                  <a:schemeClr val="bg2">
                    <a:lumMod val="10000"/>
                  </a:schemeClr>
                </a:solidFill>
                <a:latin typeface="Times New Roman" panose="02020603050405020304" pitchFamily="18" charset="0"/>
                <a:cs typeface="Times New Roman" panose="02020603050405020304" pitchFamily="18" charset="0"/>
              </a:rPr>
              <a:t>It provides a selection of efficient tools for machine learning and statistical modeling including classification, regression, clustering.</a:t>
            </a:r>
          </a:p>
          <a:p>
            <a:pPr marL="0" indent="0">
              <a:buNone/>
            </a:pPr>
            <a:r>
              <a:rPr lang="en-IN" dirty="0">
                <a:solidFill>
                  <a:schemeClr val="bg2">
                    <a:lumMod val="10000"/>
                  </a:schemeClr>
                </a:solidFill>
                <a:latin typeface="Times New Roman" panose="02020603050405020304" pitchFamily="18" charset="0"/>
                <a:cs typeface="Times New Roman" panose="02020603050405020304" pitchFamily="18" charset="0"/>
              </a:rPr>
              <a:t>Here are the steps for building your first random forest model using Scikit-Learn:</a:t>
            </a:r>
          </a:p>
          <a:p>
            <a:r>
              <a:rPr lang="en-IN" dirty="0">
                <a:solidFill>
                  <a:schemeClr val="bg2">
                    <a:lumMod val="10000"/>
                  </a:schemeClr>
                </a:solidFill>
                <a:latin typeface="Times New Roman" panose="02020603050405020304" pitchFamily="18" charset="0"/>
                <a:cs typeface="Times New Roman" panose="02020603050405020304" pitchFamily="18" charset="0"/>
              </a:rPr>
              <a:t>Set up your environment.</a:t>
            </a:r>
          </a:p>
          <a:p>
            <a:r>
              <a:rPr lang="en-IN" dirty="0">
                <a:solidFill>
                  <a:schemeClr val="bg2">
                    <a:lumMod val="10000"/>
                  </a:schemeClr>
                </a:solidFill>
                <a:latin typeface="Times New Roman" panose="02020603050405020304" pitchFamily="18" charset="0"/>
                <a:cs typeface="Times New Roman" panose="02020603050405020304" pitchFamily="18" charset="0"/>
              </a:rPr>
              <a:t>Import libraries and modules.</a:t>
            </a:r>
          </a:p>
          <a:p>
            <a:r>
              <a:rPr lang="en-IN" dirty="0">
                <a:solidFill>
                  <a:schemeClr val="bg2">
                    <a:lumMod val="10000"/>
                  </a:schemeClr>
                </a:solidFill>
                <a:latin typeface="Times New Roman" panose="02020603050405020304" pitchFamily="18" charset="0"/>
                <a:cs typeface="Times New Roman" panose="02020603050405020304" pitchFamily="18" charset="0"/>
              </a:rPr>
              <a:t>Load data.</a:t>
            </a:r>
          </a:p>
          <a:p>
            <a:r>
              <a:rPr lang="en-IN" dirty="0">
                <a:solidFill>
                  <a:schemeClr val="bg2">
                    <a:lumMod val="10000"/>
                  </a:schemeClr>
                </a:solidFill>
                <a:latin typeface="Times New Roman" panose="02020603050405020304" pitchFamily="18" charset="0"/>
                <a:cs typeface="Times New Roman" panose="02020603050405020304" pitchFamily="18" charset="0"/>
              </a:rPr>
              <a:t>Exploratory data analysis</a:t>
            </a:r>
          </a:p>
          <a:p>
            <a:r>
              <a:rPr lang="en-IN" dirty="0">
                <a:solidFill>
                  <a:schemeClr val="bg2">
                    <a:lumMod val="10000"/>
                  </a:schemeClr>
                </a:solidFill>
                <a:latin typeface="Times New Roman" panose="02020603050405020304" pitchFamily="18" charset="0"/>
                <a:cs typeface="Times New Roman" panose="02020603050405020304" pitchFamily="18" charset="0"/>
              </a:rPr>
              <a:t>Data Pre-processing</a:t>
            </a:r>
          </a:p>
          <a:p>
            <a:r>
              <a:rPr lang="en-IN" dirty="0">
                <a:solidFill>
                  <a:schemeClr val="bg2">
                    <a:lumMod val="10000"/>
                  </a:schemeClr>
                </a:solidFill>
                <a:latin typeface="Times New Roman" panose="02020603050405020304" pitchFamily="18" charset="0"/>
                <a:cs typeface="Times New Roman" panose="02020603050405020304" pitchFamily="18" charset="0"/>
              </a:rPr>
              <a:t>Split data into training and test sets.</a:t>
            </a:r>
          </a:p>
          <a:p>
            <a:r>
              <a:rPr lang="en-IN" dirty="0">
                <a:solidFill>
                  <a:schemeClr val="bg2">
                    <a:lumMod val="10000"/>
                  </a:schemeClr>
                </a:solidFill>
                <a:latin typeface="Times New Roman" panose="02020603050405020304" pitchFamily="18" charset="0"/>
                <a:cs typeface="Times New Roman" panose="02020603050405020304" pitchFamily="18" charset="0"/>
              </a:rPr>
              <a:t>Declare hyperparameters to tune.</a:t>
            </a:r>
          </a:p>
          <a:p>
            <a:r>
              <a:rPr lang="en-IN" dirty="0">
                <a:solidFill>
                  <a:schemeClr val="bg2">
                    <a:lumMod val="10000"/>
                  </a:schemeClr>
                </a:solidFill>
                <a:latin typeface="Times New Roman" panose="02020603050405020304" pitchFamily="18" charset="0"/>
                <a:cs typeface="Times New Roman" panose="02020603050405020304" pitchFamily="18" charset="0"/>
              </a:rPr>
              <a:t>Tune model using cross-validation pipeline.</a:t>
            </a:r>
          </a:p>
        </p:txBody>
      </p:sp>
      <p:sp>
        <p:nvSpPr>
          <p:cNvPr id="2" name="AutoShape 2" descr="What is Sklearn? | Domino Data Science Dictionary">
            <a:extLst>
              <a:ext uri="{FF2B5EF4-FFF2-40B4-BE49-F238E27FC236}">
                <a16:creationId xmlns:a16="http://schemas.microsoft.com/office/drawing/2014/main" id="{907681C8-3507-23A3-E1E2-16F6277C61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BC60A279-D15F-28D0-01C8-108742BC4CE6}"/>
              </a:ext>
            </a:extLst>
          </p:cNvPr>
          <p:cNvPicPr>
            <a:picLocks noChangeAspect="1"/>
          </p:cNvPicPr>
          <p:nvPr/>
        </p:nvPicPr>
        <p:blipFill>
          <a:blip r:embed="rId3"/>
          <a:stretch>
            <a:fillRect/>
          </a:stretch>
        </p:blipFill>
        <p:spPr>
          <a:xfrm>
            <a:off x="6613319" y="3276600"/>
            <a:ext cx="4767943" cy="2685395"/>
          </a:xfrm>
          <a:prstGeom prst="rect">
            <a:avLst/>
          </a:prstGeom>
        </p:spPr>
      </p:pic>
    </p:spTree>
    <p:extLst>
      <p:ext uri="{BB962C8B-B14F-4D97-AF65-F5344CB8AC3E}">
        <p14:creationId xmlns:p14="http://schemas.microsoft.com/office/powerpoint/2010/main" val="123413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06DA05-31B8-97AE-9DC6-2105310610BD}"/>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7FC0B6A-3C92-A69F-A6D9-52D45A0D660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D5F26C8-2205-7397-7A6D-BBA04EBB5830}"/>
              </a:ext>
            </a:extLst>
          </p:cNvPr>
          <p:cNvSpPr>
            <a:spLocks noGrp="1"/>
          </p:cNvSpPr>
          <p:nvPr>
            <p:ph type="sldNum" sz="quarter" idx="12"/>
          </p:nvPr>
        </p:nvSpPr>
        <p:spPr/>
        <p:txBody>
          <a:bodyPr/>
          <a:lstStyle/>
          <a:p>
            <a:fld id="{58FB4751-880F-D840-AAA9-3A15815CC996}" type="slidenum">
              <a:rPr lang="en-US" smtClean="0"/>
              <a:t>15</a:t>
            </a:fld>
            <a:endParaRPr lang="en-US" dirty="0"/>
          </a:p>
        </p:txBody>
      </p:sp>
      <p:sp>
        <p:nvSpPr>
          <p:cNvPr id="5" name="Title 4">
            <a:extLst>
              <a:ext uri="{FF2B5EF4-FFF2-40B4-BE49-F238E27FC236}">
                <a16:creationId xmlns:a16="http://schemas.microsoft.com/office/drawing/2014/main" id="{BFF88929-045F-A67C-8EDA-D0A8F38B381E}"/>
              </a:ext>
            </a:extLst>
          </p:cNvPr>
          <p:cNvSpPr>
            <a:spLocks noGrp="1"/>
          </p:cNvSpPr>
          <p:nvPr>
            <p:ph type="title"/>
          </p:nvPr>
        </p:nvSpPr>
        <p:spPr/>
        <p:txBody>
          <a:bodyPr/>
          <a:lstStyle/>
          <a:p>
            <a:r>
              <a:rPr lang="en-US" dirty="0">
                <a:solidFill>
                  <a:srgbClr val="002060"/>
                </a:solidFill>
              </a:rPr>
              <a:t>Implementation using </a:t>
            </a:r>
            <a:br>
              <a:rPr lang="en-US" dirty="0">
                <a:solidFill>
                  <a:srgbClr val="002060"/>
                </a:solidFill>
              </a:rPr>
            </a:br>
            <a:r>
              <a:rPr lang="en-US" dirty="0">
                <a:solidFill>
                  <a:srgbClr val="002060"/>
                </a:solidFill>
              </a:rPr>
              <a:t>scikit-learn</a:t>
            </a:r>
            <a:endParaRPr lang="en-IN" dirty="0">
              <a:solidFill>
                <a:srgbClr val="002060"/>
              </a:solidFill>
            </a:endParaRPr>
          </a:p>
        </p:txBody>
      </p:sp>
      <p:sp>
        <p:nvSpPr>
          <p:cNvPr id="16" name="Content Placeholder 15">
            <a:extLst>
              <a:ext uri="{FF2B5EF4-FFF2-40B4-BE49-F238E27FC236}">
                <a16:creationId xmlns:a16="http://schemas.microsoft.com/office/drawing/2014/main" id="{2C2EC399-4D59-3BCA-EFA7-089398EB8E29}"/>
              </a:ext>
            </a:extLst>
          </p:cNvPr>
          <p:cNvSpPr>
            <a:spLocks noGrp="1"/>
          </p:cNvSpPr>
          <p:nvPr>
            <p:ph idx="1"/>
          </p:nvPr>
        </p:nvSpPr>
        <p:spPr>
          <a:xfrm>
            <a:off x="576072" y="1901952"/>
            <a:ext cx="4537104" cy="3877056"/>
          </a:xfrm>
        </p:spPr>
        <p:txBody>
          <a:bodyPr>
            <a:normAutofit/>
          </a:bodyPr>
          <a:lstStyle/>
          <a:p>
            <a:pPr marL="0" indent="0">
              <a:buNone/>
            </a:pPr>
            <a:r>
              <a:rPr lang="en-IN" sz="2000" b="1" i="0" dirty="0">
                <a:solidFill>
                  <a:schemeClr val="bg2">
                    <a:lumMod val="10000"/>
                  </a:schemeClr>
                </a:solidFill>
                <a:effectLst/>
                <a:latin typeface="Times New Roman" panose="02020603050405020304" pitchFamily="18" charset="0"/>
                <a:cs typeface="Times New Roman" panose="02020603050405020304" pitchFamily="18" charset="0"/>
              </a:rPr>
              <a:t>Boston house price prediction</a:t>
            </a:r>
          </a:p>
          <a:p>
            <a:pPr algn="l"/>
            <a:r>
              <a:rPr lang="en-US" sz="1800" b="0" i="0" dirty="0">
                <a:solidFill>
                  <a:schemeClr val="bg2">
                    <a:lumMod val="10000"/>
                  </a:schemeClr>
                </a:solidFill>
                <a:effectLst/>
                <a:latin typeface="Times New Roman" panose="02020603050405020304" pitchFamily="18" charset="0"/>
                <a:cs typeface="Times New Roman" panose="02020603050405020304" pitchFamily="18" charset="0"/>
              </a:rPr>
              <a:t>The problem that we are going to solve here is that given a set of features that describe a house in Boston, our machine learning model must predict the house price. </a:t>
            </a:r>
          </a:p>
          <a:p>
            <a:pPr algn="l"/>
            <a:r>
              <a:rPr lang="en-US" sz="1800" b="0" i="0" dirty="0">
                <a:solidFill>
                  <a:schemeClr val="bg2">
                    <a:lumMod val="10000"/>
                  </a:schemeClr>
                </a:solidFill>
                <a:effectLst/>
                <a:latin typeface="Times New Roman" panose="02020603050405020304" pitchFamily="18" charset="0"/>
                <a:cs typeface="Times New Roman" panose="02020603050405020304" pitchFamily="18" charset="0"/>
              </a:rPr>
              <a:t>In this dataset, each row describes a </a:t>
            </a:r>
            <a:r>
              <a:rPr lang="en-US" sz="1800" b="0" i="0" dirty="0" err="1">
                <a:solidFill>
                  <a:schemeClr val="bg2">
                    <a:lumMod val="10000"/>
                  </a:schemeClr>
                </a:solidFill>
                <a:effectLst/>
                <a:latin typeface="Times New Roman" panose="02020603050405020304" pitchFamily="18" charset="0"/>
                <a:cs typeface="Times New Roman" panose="02020603050405020304" pitchFamily="18" charset="0"/>
              </a:rPr>
              <a:t>boston</a:t>
            </a:r>
            <a:r>
              <a:rPr lang="en-US" sz="1800" b="0" i="0" dirty="0">
                <a:solidFill>
                  <a:schemeClr val="bg2">
                    <a:lumMod val="10000"/>
                  </a:schemeClr>
                </a:solidFill>
                <a:effectLst/>
                <a:latin typeface="Times New Roman" panose="02020603050405020304" pitchFamily="18" charset="0"/>
                <a:cs typeface="Times New Roman" panose="02020603050405020304" pitchFamily="18" charset="0"/>
              </a:rPr>
              <a:t> town or suburb. There are 506 rows and 13 attributes (features) with a target column </a:t>
            </a:r>
            <a:r>
              <a:rPr lang="en-US" sz="1800" b="0" i="0" dirty="0">
                <a:effectLst/>
                <a:latin typeface="Times New Roman" panose="02020603050405020304" pitchFamily="18" charset="0"/>
                <a:cs typeface="Times New Roman" panose="02020603050405020304" pitchFamily="18" charset="0"/>
              </a:rPr>
              <a:t>(price). </a:t>
            </a:r>
            <a:r>
              <a:rPr lang="en-US" sz="1800" b="0" i="0" u="none" strike="noStrike" dirty="0">
                <a:solidFill>
                  <a:srgbClr val="008ABC"/>
                </a:solidFill>
                <a:effectLst/>
                <a:latin typeface="Times New Roman" panose="02020603050405020304" pitchFamily="18" charset="0"/>
                <a:cs typeface="Times New Roman" panose="02020603050405020304" pitchFamily="18" charset="0"/>
                <a:hlinkClick r:id="rId2"/>
              </a:rPr>
              <a:t>https://archive.ics.uci.edu/ml/machine-learning-databases/housing/housing.names</a:t>
            </a:r>
            <a:endParaRPr lang="en-US" sz="1800" b="0" i="0" dirty="0">
              <a:effectLst/>
              <a:latin typeface="Times New Roman" panose="02020603050405020304" pitchFamily="18" charset="0"/>
              <a:cs typeface="Times New Roman" panose="02020603050405020304" pitchFamily="18" charset="0"/>
            </a:endParaRPr>
          </a:p>
          <a:p>
            <a:pPr marL="0" indent="0">
              <a:buNone/>
            </a:pPr>
            <a:endParaRPr lang="en-IN" dirty="0"/>
          </a:p>
        </p:txBody>
      </p:sp>
      <p:pic>
        <p:nvPicPr>
          <p:cNvPr id="7" name="Picture 6">
            <a:extLst>
              <a:ext uri="{FF2B5EF4-FFF2-40B4-BE49-F238E27FC236}">
                <a16:creationId xmlns:a16="http://schemas.microsoft.com/office/drawing/2014/main" id="{15328BDC-813E-C3D6-5E08-D4AD276E2EEC}"/>
              </a:ext>
            </a:extLst>
          </p:cNvPr>
          <p:cNvPicPr>
            <a:picLocks noChangeAspect="1"/>
          </p:cNvPicPr>
          <p:nvPr/>
        </p:nvPicPr>
        <p:blipFill rotWithShape="1">
          <a:blip r:embed="rId3"/>
          <a:srcRect l="2961" t="25087" r="26197" b="29548"/>
          <a:stretch/>
        </p:blipFill>
        <p:spPr>
          <a:xfrm>
            <a:off x="5533053" y="1472184"/>
            <a:ext cx="5401056" cy="1758820"/>
          </a:xfrm>
          <a:prstGeom prst="rect">
            <a:avLst/>
          </a:prstGeom>
        </p:spPr>
      </p:pic>
      <p:pic>
        <p:nvPicPr>
          <p:cNvPr id="9" name="Picture 8">
            <a:extLst>
              <a:ext uri="{FF2B5EF4-FFF2-40B4-BE49-F238E27FC236}">
                <a16:creationId xmlns:a16="http://schemas.microsoft.com/office/drawing/2014/main" id="{F6A79865-16E6-8194-9D06-30784A17208E}"/>
              </a:ext>
            </a:extLst>
          </p:cNvPr>
          <p:cNvPicPr>
            <a:picLocks noChangeAspect="1"/>
          </p:cNvPicPr>
          <p:nvPr/>
        </p:nvPicPr>
        <p:blipFill rotWithShape="1">
          <a:blip r:embed="rId4"/>
          <a:srcRect l="2191" t="32288" r="48939" b="10314"/>
          <a:stretch/>
        </p:blipFill>
        <p:spPr>
          <a:xfrm>
            <a:off x="5113176" y="3322444"/>
            <a:ext cx="6240811" cy="2695800"/>
          </a:xfrm>
          <a:prstGeom prst="rect">
            <a:avLst/>
          </a:prstGeom>
        </p:spPr>
      </p:pic>
    </p:spTree>
    <p:extLst>
      <p:ext uri="{BB962C8B-B14F-4D97-AF65-F5344CB8AC3E}">
        <p14:creationId xmlns:p14="http://schemas.microsoft.com/office/powerpoint/2010/main" val="4206660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A868C-3C7E-BB01-5282-174B3729032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2F275CE1-8D46-7397-F736-2EC14E93EC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EB05B62-7849-D434-E2E1-FD2B88D989E0}"/>
              </a:ext>
            </a:extLst>
          </p:cNvPr>
          <p:cNvSpPr>
            <a:spLocks noGrp="1"/>
          </p:cNvSpPr>
          <p:nvPr>
            <p:ph type="sldNum" sz="quarter" idx="12"/>
          </p:nvPr>
        </p:nvSpPr>
        <p:spPr/>
        <p:txBody>
          <a:bodyPr/>
          <a:lstStyle/>
          <a:p>
            <a:fld id="{58FB4751-880F-D840-AAA9-3A15815CC996}" type="slidenum">
              <a:rPr lang="en-US" smtClean="0"/>
              <a:t>16</a:t>
            </a:fld>
            <a:endParaRPr lang="en-US" dirty="0"/>
          </a:p>
        </p:txBody>
      </p:sp>
      <p:sp>
        <p:nvSpPr>
          <p:cNvPr id="5" name="Title 4">
            <a:extLst>
              <a:ext uri="{FF2B5EF4-FFF2-40B4-BE49-F238E27FC236}">
                <a16:creationId xmlns:a16="http://schemas.microsoft.com/office/drawing/2014/main" id="{ED544852-C2FD-33E6-0FAD-21C81FF68786}"/>
              </a:ext>
            </a:extLst>
          </p:cNvPr>
          <p:cNvSpPr>
            <a:spLocks noGrp="1"/>
          </p:cNvSpPr>
          <p:nvPr>
            <p:ph type="title"/>
          </p:nvPr>
        </p:nvSpPr>
        <p:spPr>
          <a:xfrm>
            <a:off x="337459" y="499939"/>
            <a:ext cx="10515600" cy="676656"/>
          </a:xfrm>
        </p:spPr>
        <p:txBody>
          <a:bodyPr/>
          <a:lstStyle/>
          <a:p>
            <a:r>
              <a:rPr lang="en-IN" dirty="0">
                <a:solidFill>
                  <a:srgbClr val="0070C0"/>
                </a:solidFill>
              </a:rPr>
              <a:t>Hyper parameter tuning</a:t>
            </a:r>
          </a:p>
        </p:txBody>
      </p:sp>
      <p:pic>
        <p:nvPicPr>
          <p:cNvPr id="9" name="Content Placeholder 8">
            <a:extLst>
              <a:ext uri="{FF2B5EF4-FFF2-40B4-BE49-F238E27FC236}">
                <a16:creationId xmlns:a16="http://schemas.microsoft.com/office/drawing/2014/main" id="{8C15EBAF-465E-153F-98C6-CE075087B3C3}"/>
              </a:ext>
            </a:extLst>
          </p:cNvPr>
          <p:cNvPicPr>
            <a:picLocks noGrp="1" noChangeAspect="1"/>
          </p:cNvPicPr>
          <p:nvPr>
            <p:ph idx="1"/>
          </p:nvPr>
        </p:nvPicPr>
        <p:blipFill rotWithShape="1">
          <a:blip r:embed="rId2"/>
          <a:srcRect l="3392" t="28578" r="54774" b="8362"/>
          <a:stretch/>
        </p:blipFill>
        <p:spPr>
          <a:xfrm>
            <a:off x="1483567" y="2153691"/>
            <a:ext cx="4404049" cy="4002833"/>
          </a:xfrm>
        </p:spPr>
      </p:pic>
      <p:pic>
        <p:nvPicPr>
          <p:cNvPr id="12" name="Picture 11">
            <a:extLst>
              <a:ext uri="{FF2B5EF4-FFF2-40B4-BE49-F238E27FC236}">
                <a16:creationId xmlns:a16="http://schemas.microsoft.com/office/drawing/2014/main" id="{8E8E4F5E-95E6-BB96-C612-311B9CD9FE23}"/>
              </a:ext>
            </a:extLst>
          </p:cNvPr>
          <p:cNvPicPr>
            <a:picLocks noChangeAspect="1"/>
          </p:cNvPicPr>
          <p:nvPr/>
        </p:nvPicPr>
        <p:blipFill rotWithShape="1">
          <a:blip r:embed="rId3"/>
          <a:srcRect l="3299" t="24338" r="46136" b="9788"/>
          <a:stretch/>
        </p:blipFill>
        <p:spPr>
          <a:xfrm>
            <a:off x="6304386" y="1347291"/>
            <a:ext cx="5047863" cy="2687217"/>
          </a:xfrm>
          <a:prstGeom prst="rect">
            <a:avLst/>
          </a:prstGeom>
        </p:spPr>
      </p:pic>
      <p:pic>
        <p:nvPicPr>
          <p:cNvPr id="14" name="Picture 13">
            <a:extLst>
              <a:ext uri="{FF2B5EF4-FFF2-40B4-BE49-F238E27FC236}">
                <a16:creationId xmlns:a16="http://schemas.microsoft.com/office/drawing/2014/main" id="{595FDB67-887B-6235-BC0A-1AA227E9FCA2}"/>
              </a:ext>
            </a:extLst>
          </p:cNvPr>
          <p:cNvPicPr>
            <a:picLocks noChangeAspect="1"/>
          </p:cNvPicPr>
          <p:nvPr/>
        </p:nvPicPr>
        <p:blipFill rotWithShape="1">
          <a:blip r:embed="rId4"/>
          <a:srcRect l="2467" t="45751" r="68442" b="7556"/>
          <a:stretch/>
        </p:blipFill>
        <p:spPr>
          <a:xfrm>
            <a:off x="6596742" y="4140461"/>
            <a:ext cx="3853544" cy="2016063"/>
          </a:xfrm>
          <a:prstGeom prst="rect">
            <a:avLst/>
          </a:prstGeom>
        </p:spPr>
      </p:pic>
      <p:sp>
        <p:nvSpPr>
          <p:cNvPr id="16" name="TextBox 15">
            <a:extLst>
              <a:ext uri="{FF2B5EF4-FFF2-40B4-BE49-F238E27FC236}">
                <a16:creationId xmlns:a16="http://schemas.microsoft.com/office/drawing/2014/main" id="{457F041C-9B60-F3D2-5F55-A1289CC18116}"/>
              </a:ext>
            </a:extLst>
          </p:cNvPr>
          <p:cNvSpPr txBox="1"/>
          <p:nvPr/>
        </p:nvSpPr>
        <p:spPr>
          <a:xfrm>
            <a:off x="65315" y="1303020"/>
            <a:ext cx="6139542" cy="646331"/>
          </a:xfrm>
          <a:prstGeom prst="rect">
            <a:avLst/>
          </a:prstGeom>
          <a:noFill/>
        </p:spPr>
        <p:txBody>
          <a:bodyPr wrap="square">
            <a:spAutoFit/>
          </a:bodyPr>
          <a:lstStyle/>
          <a:p>
            <a:r>
              <a:rPr lang="en-IN" dirty="0">
                <a:solidFill>
                  <a:schemeClr val="bg2">
                    <a:lumMod val="10000"/>
                  </a:schemeClr>
                </a:solidFill>
                <a:latin typeface="Times New Roman" panose="02020603050405020304" pitchFamily="18" charset="0"/>
                <a:cs typeface="Times New Roman" panose="02020603050405020304" pitchFamily="18" charset="0"/>
              </a:rPr>
              <a:t>Hyper parameter Tuning using Grid search CV and Randomized search CV.</a:t>
            </a:r>
          </a:p>
        </p:txBody>
      </p:sp>
    </p:spTree>
    <p:extLst>
      <p:ext uri="{BB962C8B-B14F-4D97-AF65-F5344CB8AC3E}">
        <p14:creationId xmlns:p14="http://schemas.microsoft.com/office/powerpoint/2010/main" val="140002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C541ED-5A25-0D97-B375-511661A2B39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C4AAFE73-D1C0-5FB4-2572-973C0E37CEC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F1366EF-FD52-7BB2-053B-452B09F9559D}"/>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5" name="Text Placeholder 4">
            <a:extLst>
              <a:ext uri="{FF2B5EF4-FFF2-40B4-BE49-F238E27FC236}">
                <a16:creationId xmlns:a16="http://schemas.microsoft.com/office/drawing/2014/main" id="{D54CF21A-085B-DD3E-92E9-68C6A7452800}"/>
              </a:ext>
            </a:extLst>
          </p:cNvPr>
          <p:cNvSpPr>
            <a:spLocks noGrp="1"/>
          </p:cNvSpPr>
          <p:nvPr>
            <p:ph type="body" sz="quarter" idx="13"/>
          </p:nvPr>
        </p:nvSpPr>
        <p:spPr>
          <a:xfrm>
            <a:off x="2258009" y="1574553"/>
            <a:ext cx="7296538" cy="2028825"/>
          </a:xfrm>
        </p:spPr>
        <p:txBody>
          <a:bodyPr/>
          <a:lstStyle/>
          <a:p>
            <a:r>
              <a:rPr lang="en-IN" dirty="0">
                <a:latin typeface="Times New Roman" panose="02020603050405020304" pitchFamily="18" charset="0"/>
                <a:cs typeface="Times New Roman" panose="02020603050405020304" pitchFamily="18" charset="0"/>
              </a:rPr>
              <a:t>Model(Random Forest regression)score : 0.61365</a:t>
            </a:r>
          </a:p>
          <a:p>
            <a:r>
              <a:rPr lang="en-IN" dirty="0">
                <a:latin typeface="Times New Roman" panose="02020603050405020304" pitchFamily="18" charset="0"/>
                <a:cs typeface="Times New Roman" panose="02020603050405020304" pitchFamily="18" charset="0"/>
              </a:rPr>
              <a:t>Model score after tuning(Grid search CV) : 0.6158</a:t>
            </a:r>
          </a:p>
          <a:p>
            <a:r>
              <a:rPr lang="en-IN" dirty="0">
                <a:latin typeface="Times New Roman" panose="02020603050405020304" pitchFamily="18" charset="0"/>
                <a:cs typeface="Times New Roman" panose="02020603050405020304" pitchFamily="18" charset="0"/>
              </a:rPr>
              <a:t>MSE after tuning(Randomized Search CV) : 3.302</a:t>
            </a:r>
          </a:p>
          <a:p>
            <a:r>
              <a:rPr lang="en-IN" dirty="0">
                <a:latin typeface="Times New Roman" panose="02020603050405020304" pitchFamily="18" charset="0"/>
                <a:cs typeface="Times New Roman" panose="02020603050405020304" pitchFamily="18" charset="0"/>
              </a:rPr>
              <a:t>R2 score : 0.8436</a:t>
            </a:r>
          </a:p>
        </p:txBody>
      </p:sp>
      <p:sp>
        <p:nvSpPr>
          <p:cNvPr id="6" name="Title 5">
            <a:extLst>
              <a:ext uri="{FF2B5EF4-FFF2-40B4-BE49-F238E27FC236}">
                <a16:creationId xmlns:a16="http://schemas.microsoft.com/office/drawing/2014/main" id="{39BCFBC8-4DB0-EC63-DFDF-DC36F52767AF}"/>
              </a:ext>
            </a:extLst>
          </p:cNvPr>
          <p:cNvSpPr>
            <a:spLocks noGrp="1"/>
          </p:cNvSpPr>
          <p:nvPr>
            <p:ph type="title"/>
          </p:nvPr>
        </p:nvSpPr>
        <p:spPr>
          <a:xfrm>
            <a:off x="838200" y="1108209"/>
            <a:ext cx="10515600" cy="466344"/>
          </a:xfrm>
        </p:spPr>
        <p:txBody>
          <a:bodyPr/>
          <a:lstStyle/>
          <a:p>
            <a:r>
              <a:rPr lang="en-IN" dirty="0">
                <a:solidFill>
                  <a:schemeClr val="accent1">
                    <a:lumMod val="50000"/>
                  </a:schemeClr>
                </a:solidFill>
              </a:rPr>
              <a:t>Results</a:t>
            </a:r>
          </a:p>
        </p:txBody>
      </p:sp>
      <p:pic>
        <p:nvPicPr>
          <p:cNvPr id="3074" name="Picture 2" descr="Introduction to hyperparameter tuning with scikit-learn and Python -  PyImageSearch">
            <a:extLst>
              <a:ext uri="{FF2B5EF4-FFF2-40B4-BE49-F238E27FC236}">
                <a16:creationId xmlns:a16="http://schemas.microsoft.com/office/drawing/2014/main" id="{4D46E892-05A6-CDDD-EA93-791FAC2C5E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126"/>
          <a:stretch/>
        </p:blipFill>
        <p:spPr bwMode="auto">
          <a:xfrm>
            <a:off x="485581" y="3002777"/>
            <a:ext cx="3125366" cy="32196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tion to hyperparameter tuning with scikit-learn and Python -  PyImageSearch">
            <a:extLst>
              <a:ext uri="{FF2B5EF4-FFF2-40B4-BE49-F238E27FC236}">
                <a16:creationId xmlns:a16="http://schemas.microsoft.com/office/drawing/2014/main" id="{5B5EB965-D6D3-B0C6-7BDC-FB203609D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34"/>
          <a:stretch/>
        </p:blipFill>
        <p:spPr bwMode="auto">
          <a:xfrm>
            <a:off x="8016629" y="3144416"/>
            <a:ext cx="3504811" cy="29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1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solidFill>
                  <a:schemeClr val="accent1">
                    <a:lumMod val="50000"/>
                  </a:schemeClr>
                </a:solidFill>
              </a:rPr>
              <a:t>Implementation without using scikit learn libraries</a:t>
            </a:r>
          </a:p>
        </p:txBody>
      </p:sp>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a:xfrm>
            <a:off x="1147572" y="1673352"/>
            <a:ext cx="6464808" cy="676656"/>
          </a:xfrm>
        </p:spPr>
        <p:txBody>
          <a:bodyPr>
            <a:normAutofit/>
          </a:bodyPr>
          <a:lstStyle/>
          <a:p>
            <a:r>
              <a:rPr lang="en-IN" sz="2000" b="1" i="0" dirty="0">
                <a:solidFill>
                  <a:srgbClr val="000000"/>
                </a:solidFill>
                <a:effectLst/>
                <a:latin typeface="Inter"/>
              </a:rPr>
              <a:t>Boston house price prediction</a:t>
            </a:r>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2565918"/>
            <a:ext cx="4341161" cy="2527290"/>
          </a:xfrm>
        </p:spPr>
        <p:txBody>
          <a:bodyPr/>
          <a:lstStyle/>
          <a:p>
            <a:pPr>
              <a:buFont typeface="Wingdings" panose="05000000000000000000" pitchFamily="2" charset="2"/>
              <a:buChar char="ü"/>
            </a:pPr>
            <a:r>
              <a:rPr lang="en-US" dirty="0">
                <a:solidFill>
                  <a:schemeClr val="accent6">
                    <a:lumMod val="10000"/>
                  </a:schemeClr>
                </a:solidFill>
                <a:latin typeface="Times New Roman" panose="02020603050405020304" pitchFamily="18" charset="0"/>
                <a:cs typeface="Times New Roman" panose="02020603050405020304" pitchFamily="18" charset="0"/>
              </a:rPr>
              <a:t>Build the scratch code for Random forest regressor, Decision tree regressor ,Train-Test split, Hyper parameter tuning using Grid search CV and randomized Search CV.</a:t>
            </a:r>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18</a:t>
            </a:fld>
            <a:endParaRPr lang="en-US" dirty="0"/>
          </a:p>
        </p:txBody>
      </p:sp>
      <p:pic>
        <p:nvPicPr>
          <p:cNvPr id="4" name="Picture 3">
            <a:extLst>
              <a:ext uri="{FF2B5EF4-FFF2-40B4-BE49-F238E27FC236}">
                <a16:creationId xmlns:a16="http://schemas.microsoft.com/office/drawing/2014/main" id="{962347A8-FD48-1E3C-79B6-3F1715C8EFA3}"/>
              </a:ext>
            </a:extLst>
          </p:cNvPr>
          <p:cNvPicPr>
            <a:picLocks noChangeAspect="1"/>
          </p:cNvPicPr>
          <p:nvPr/>
        </p:nvPicPr>
        <p:blipFill rotWithShape="1">
          <a:blip r:embed="rId3"/>
          <a:srcRect l="2961" t="25087" r="26197" b="29548"/>
          <a:stretch/>
        </p:blipFill>
        <p:spPr>
          <a:xfrm>
            <a:off x="576072" y="4020188"/>
            <a:ext cx="5401056" cy="1758820"/>
          </a:xfrm>
          <a:prstGeom prst="rect">
            <a:avLst/>
          </a:prstGeom>
        </p:spPr>
      </p:pic>
      <p:pic>
        <p:nvPicPr>
          <p:cNvPr id="6" name="Picture 5">
            <a:extLst>
              <a:ext uri="{FF2B5EF4-FFF2-40B4-BE49-F238E27FC236}">
                <a16:creationId xmlns:a16="http://schemas.microsoft.com/office/drawing/2014/main" id="{3AF6F792-B332-ED10-4275-602F9CF5D350}"/>
              </a:ext>
            </a:extLst>
          </p:cNvPr>
          <p:cNvPicPr>
            <a:picLocks noChangeAspect="1"/>
          </p:cNvPicPr>
          <p:nvPr/>
        </p:nvPicPr>
        <p:blipFill rotWithShape="1">
          <a:blip r:embed="rId4"/>
          <a:srcRect l="3026" t="21526" r="36510" b="10072"/>
          <a:stretch/>
        </p:blipFill>
        <p:spPr>
          <a:xfrm>
            <a:off x="4743870" y="3464176"/>
            <a:ext cx="5495730" cy="2782389"/>
          </a:xfrm>
          <a:prstGeom prst="rect">
            <a:avLst/>
          </a:prstGeom>
        </p:spPr>
      </p:pic>
      <p:pic>
        <p:nvPicPr>
          <p:cNvPr id="11" name="Picture 10">
            <a:extLst>
              <a:ext uri="{FF2B5EF4-FFF2-40B4-BE49-F238E27FC236}">
                <a16:creationId xmlns:a16="http://schemas.microsoft.com/office/drawing/2014/main" id="{5B66F69E-A687-18E3-F2DA-78AFEE84A3A7}"/>
              </a:ext>
            </a:extLst>
          </p:cNvPr>
          <p:cNvPicPr>
            <a:picLocks noChangeAspect="1"/>
          </p:cNvPicPr>
          <p:nvPr/>
        </p:nvPicPr>
        <p:blipFill rotWithShape="1">
          <a:blip r:embed="rId5"/>
          <a:srcRect l="3392" t="22097" r="43885" b="6753"/>
          <a:stretch/>
        </p:blipFill>
        <p:spPr>
          <a:xfrm>
            <a:off x="7612380" y="1183448"/>
            <a:ext cx="4497356" cy="3433665"/>
          </a:xfrm>
          <a:prstGeom prst="rect">
            <a:avLst/>
          </a:prstGeom>
        </p:spPr>
      </p:pic>
    </p:spTree>
    <p:extLst>
      <p:ext uri="{BB962C8B-B14F-4D97-AF65-F5344CB8AC3E}">
        <p14:creationId xmlns:p14="http://schemas.microsoft.com/office/powerpoint/2010/main" val="275960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3987-7315-592F-3A42-DF9DDE9E455E}"/>
              </a:ext>
            </a:extLst>
          </p:cNvPr>
          <p:cNvSpPr>
            <a:spLocks noGrp="1"/>
          </p:cNvSpPr>
          <p:nvPr>
            <p:ph type="title"/>
          </p:nvPr>
        </p:nvSpPr>
        <p:spPr>
          <a:xfrm>
            <a:off x="163209" y="801101"/>
            <a:ext cx="6229530" cy="1325563"/>
          </a:xfrm>
        </p:spPr>
        <p:txBody>
          <a:bodyPr/>
          <a:lstStyle/>
          <a:p>
            <a:r>
              <a:rPr lang="en-US" sz="4000" dirty="0">
                <a:solidFill>
                  <a:srgbClr val="002060"/>
                </a:solidFill>
              </a:rPr>
              <a:t>Implementation without using scikit learn libraries</a:t>
            </a:r>
            <a:endParaRPr lang="en-IN" sz="4000" dirty="0">
              <a:solidFill>
                <a:srgbClr val="002060"/>
              </a:solidFill>
            </a:endParaRPr>
          </a:p>
        </p:txBody>
      </p:sp>
      <p:pic>
        <p:nvPicPr>
          <p:cNvPr id="10" name="Picture 9">
            <a:extLst>
              <a:ext uri="{FF2B5EF4-FFF2-40B4-BE49-F238E27FC236}">
                <a16:creationId xmlns:a16="http://schemas.microsoft.com/office/drawing/2014/main" id="{10B22559-AF8B-5347-82C0-9638D8647B48}"/>
              </a:ext>
            </a:extLst>
          </p:cNvPr>
          <p:cNvPicPr>
            <a:picLocks noChangeAspect="1"/>
          </p:cNvPicPr>
          <p:nvPr/>
        </p:nvPicPr>
        <p:blipFill rotWithShape="1">
          <a:blip r:embed="rId2"/>
          <a:srcRect l="1509" t="34263" r="44582" b="8584"/>
          <a:stretch/>
        </p:blipFill>
        <p:spPr>
          <a:xfrm>
            <a:off x="268224" y="2401358"/>
            <a:ext cx="6400785" cy="2884994"/>
          </a:xfrm>
          <a:prstGeom prst="rect">
            <a:avLst/>
          </a:prstGeom>
        </p:spPr>
      </p:pic>
      <p:pic>
        <p:nvPicPr>
          <p:cNvPr id="16" name="Content Placeholder 15">
            <a:extLst>
              <a:ext uri="{FF2B5EF4-FFF2-40B4-BE49-F238E27FC236}">
                <a16:creationId xmlns:a16="http://schemas.microsoft.com/office/drawing/2014/main" id="{495BE08D-889F-7A53-6F13-D0F84705B73B}"/>
              </a:ext>
            </a:extLst>
          </p:cNvPr>
          <p:cNvPicPr>
            <a:picLocks noGrp="1" noChangeAspect="1"/>
          </p:cNvPicPr>
          <p:nvPr>
            <p:ph idx="1"/>
          </p:nvPr>
        </p:nvPicPr>
        <p:blipFill rotWithShape="1">
          <a:blip r:embed="rId3"/>
          <a:srcRect t="23680" r="51462" b="5670"/>
          <a:stretch/>
        </p:blipFill>
        <p:spPr>
          <a:xfrm>
            <a:off x="6755753" y="326570"/>
            <a:ext cx="4571610" cy="2884994"/>
          </a:xfrm>
        </p:spPr>
      </p:pic>
      <p:pic>
        <p:nvPicPr>
          <p:cNvPr id="18" name="Picture 17">
            <a:extLst>
              <a:ext uri="{FF2B5EF4-FFF2-40B4-BE49-F238E27FC236}">
                <a16:creationId xmlns:a16="http://schemas.microsoft.com/office/drawing/2014/main" id="{F05D2B74-C982-BF5E-254C-9E9311B9E4E0}"/>
              </a:ext>
            </a:extLst>
          </p:cNvPr>
          <p:cNvPicPr>
            <a:picLocks noChangeAspect="1"/>
          </p:cNvPicPr>
          <p:nvPr/>
        </p:nvPicPr>
        <p:blipFill rotWithShape="1">
          <a:blip r:embed="rId4"/>
          <a:srcRect l="1365" t="24455" r="23801" b="7749"/>
          <a:stretch/>
        </p:blipFill>
        <p:spPr>
          <a:xfrm>
            <a:off x="6858000" y="3293706"/>
            <a:ext cx="4935894" cy="3107094"/>
          </a:xfrm>
          <a:prstGeom prst="rect">
            <a:avLst/>
          </a:prstGeom>
        </p:spPr>
      </p:pic>
    </p:spTree>
    <p:extLst>
      <p:ext uri="{BB962C8B-B14F-4D97-AF65-F5344CB8AC3E}">
        <p14:creationId xmlns:p14="http://schemas.microsoft.com/office/powerpoint/2010/main" val="136311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solidFill>
                  <a:srgbClr val="002060"/>
                </a:solidFill>
              </a:rPr>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72917068"/>
              </p:ext>
            </p:extLst>
          </p:nvPr>
        </p:nvGraphicFramePr>
        <p:xfrm>
          <a:off x="7791450" y="1169988"/>
          <a:ext cx="4132263" cy="4860428"/>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mn-lt"/>
                          <a:cs typeface="Gill Sans Light" panose="020B0302020104020203" pitchFamily="34" charset="-79"/>
                        </a:rPr>
                        <a:t>INTRODUCTION</a:t>
                      </a:r>
                    </a:p>
                    <a:p>
                      <a:pPr algn="r"/>
                      <a:r>
                        <a:rPr lang="en-US" sz="1800" dirty="0">
                          <a:solidFill>
                            <a:srgbClr val="C00000"/>
                          </a:solidFill>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mn-lt"/>
                          <a:cs typeface="Gill Sans Light" panose="020B0302020104020203" pitchFamily="34" charset="-79"/>
                        </a:rPr>
                        <a:t>MACHINE LEARNING</a:t>
                      </a:r>
                    </a:p>
                    <a:p>
                      <a:pPr marL="0" algn="r" defTabSz="914400" rtl="0" eaLnBrk="1" latinLnBrk="0" hangingPunct="1"/>
                      <a:r>
                        <a:rPr lang="en-US" sz="1800" kern="1200" dirty="0">
                          <a:solidFill>
                            <a:srgbClr val="C00000"/>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mn-lt"/>
                          <a:cs typeface="Gill Sans Light" panose="020B0302020104020203" pitchFamily="34" charset="-79"/>
                        </a:rPr>
                        <a:t>RANDOM FOREST REGRESSION</a:t>
                      </a:r>
                    </a:p>
                    <a:p>
                      <a:pPr marL="0" algn="r" defTabSz="914400" rtl="0" eaLnBrk="1" latinLnBrk="0" hangingPunct="1"/>
                      <a:r>
                        <a:rPr lang="en-US" sz="1800" kern="1200" dirty="0">
                          <a:solidFill>
                            <a:srgbClr val="C00000"/>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mn-lt"/>
                          <a:cs typeface="Gill Sans Light" panose="020B0302020104020203" pitchFamily="34" charset="-79"/>
                        </a:rPr>
                        <a:t>IMPLEMENTATION</a:t>
                      </a:r>
                    </a:p>
                    <a:p>
                      <a:pPr marL="0" algn="r" defTabSz="914400" rtl="0" eaLnBrk="1" latinLnBrk="0" hangingPunct="1"/>
                      <a:r>
                        <a:rPr lang="en-US" sz="1800" kern="1200" dirty="0">
                          <a:solidFill>
                            <a:srgbClr val="C00000"/>
                          </a:solidFill>
                          <a:latin typeface="+mj-lt"/>
                          <a:ea typeface="+mn-ea"/>
                          <a:cs typeface="+mn-cs"/>
                        </a:rPr>
                        <a:t>10</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mn-lt"/>
                          <a:cs typeface="Gill Sans Light" panose="020B0302020104020203" pitchFamily="34" charset="-79"/>
                        </a:rPr>
                        <a:t>DEPLOYMENT</a:t>
                      </a:r>
                    </a:p>
                    <a:p>
                      <a:pPr marL="0" algn="r" defTabSz="914400" rtl="0" eaLnBrk="1" latinLnBrk="0" hangingPunct="1"/>
                      <a:r>
                        <a:rPr lang="en-US" sz="1800" kern="1200" dirty="0">
                          <a:solidFill>
                            <a:srgbClr val="C00000"/>
                          </a:solidFill>
                          <a:latin typeface="+mj-lt"/>
                          <a:ea typeface="+mn-ea"/>
                          <a:cs typeface="+mn-cs"/>
                        </a:rPr>
                        <a:t>13</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BD83B-A9EC-9FC4-F23D-A315A9370130}"/>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26892B7-5C1E-17E4-973A-219E7DD63A31}"/>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7376542-933B-0C31-1D09-5321110B1451}"/>
              </a:ext>
            </a:extLst>
          </p:cNvPr>
          <p:cNvSpPr>
            <a:spLocks noGrp="1"/>
          </p:cNvSpPr>
          <p:nvPr>
            <p:ph type="sldNum" sz="quarter" idx="12"/>
          </p:nvPr>
        </p:nvSpPr>
        <p:spPr/>
        <p:txBody>
          <a:bodyPr/>
          <a:lstStyle/>
          <a:p>
            <a:fld id="{58FB4751-880F-D840-AAA9-3A15815CC996}" type="slidenum">
              <a:rPr lang="en-US" smtClean="0"/>
              <a:t>20</a:t>
            </a:fld>
            <a:endParaRPr lang="en-US" dirty="0"/>
          </a:p>
        </p:txBody>
      </p:sp>
      <p:sp>
        <p:nvSpPr>
          <p:cNvPr id="5" name="Text Placeholder 4">
            <a:extLst>
              <a:ext uri="{FF2B5EF4-FFF2-40B4-BE49-F238E27FC236}">
                <a16:creationId xmlns:a16="http://schemas.microsoft.com/office/drawing/2014/main" id="{39690471-D6AC-9807-BDC7-A6904201D0E9}"/>
              </a:ext>
            </a:extLst>
          </p:cNvPr>
          <p:cNvSpPr>
            <a:spLocks noGrp="1"/>
          </p:cNvSpPr>
          <p:nvPr>
            <p:ph type="body" sz="quarter" idx="13"/>
          </p:nvPr>
        </p:nvSpPr>
        <p:spPr>
          <a:xfrm>
            <a:off x="5029199" y="1864054"/>
            <a:ext cx="6848670" cy="1912775"/>
          </a:xfrm>
        </p:spPr>
        <p:txBody>
          <a:bodyPr/>
          <a:lstStyle/>
          <a:p>
            <a:r>
              <a:rPr lang="en-IN" dirty="0">
                <a:latin typeface="Times New Roman" panose="02020603050405020304" pitchFamily="18" charset="0"/>
                <a:cs typeface="Times New Roman" panose="02020603050405020304" pitchFamily="18" charset="0"/>
              </a:rPr>
              <a:t>MSE of the built model : 12.37</a:t>
            </a:r>
          </a:p>
          <a:p>
            <a:r>
              <a:rPr lang="en-IN" dirty="0">
                <a:latin typeface="Times New Roman" panose="02020603050405020304" pitchFamily="18" charset="0"/>
                <a:cs typeface="Times New Roman" panose="02020603050405020304" pitchFamily="18" charset="0"/>
              </a:rPr>
              <a:t>MSE after Tuning(Randomized search CV) : 9.180</a:t>
            </a:r>
          </a:p>
          <a:p>
            <a:r>
              <a:rPr lang="en-IN" dirty="0">
                <a:latin typeface="Times New Roman" panose="02020603050405020304" pitchFamily="18" charset="0"/>
                <a:cs typeface="Times New Roman" panose="02020603050405020304" pitchFamily="18" charset="0"/>
              </a:rPr>
              <a:t>Best score(Grid search CV) : 1.51</a:t>
            </a:r>
          </a:p>
        </p:txBody>
      </p:sp>
      <p:sp>
        <p:nvSpPr>
          <p:cNvPr id="6" name="Title 5">
            <a:extLst>
              <a:ext uri="{FF2B5EF4-FFF2-40B4-BE49-F238E27FC236}">
                <a16:creationId xmlns:a16="http://schemas.microsoft.com/office/drawing/2014/main" id="{73281498-E2F4-23B8-0970-82917516DDDE}"/>
              </a:ext>
            </a:extLst>
          </p:cNvPr>
          <p:cNvSpPr>
            <a:spLocks noGrp="1"/>
          </p:cNvSpPr>
          <p:nvPr>
            <p:ph type="title"/>
          </p:nvPr>
        </p:nvSpPr>
        <p:spPr>
          <a:xfrm>
            <a:off x="2433734" y="1276412"/>
            <a:ext cx="10515600" cy="466344"/>
          </a:xfrm>
        </p:spPr>
        <p:txBody>
          <a:bodyPr/>
          <a:lstStyle/>
          <a:p>
            <a:r>
              <a:rPr lang="en-IN" dirty="0">
                <a:solidFill>
                  <a:srgbClr val="C00000"/>
                </a:solidFill>
              </a:rPr>
              <a:t>Results</a:t>
            </a:r>
          </a:p>
        </p:txBody>
      </p:sp>
      <p:pic>
        <p:nvPicPr>
          <p:cNvPr id="2054" name="Picture 6">
            <a:extLst>
              <a:ext uri="{FF2B5EF4-FFF2-40B4-BE49-F238E27FC236}">
                <a16:creationId xmlns:a16="http://schemas.microsoft.com/office/drawing/2014/main" id="{458D41D8-A1B4-8190-C12C-2285860DC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1" y="1276412"/>
            <a:ext cx="5075853" cy="474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0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81D015-290A-FACC-1D3F-4DE74AE4100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C4E8B9E9-8B91-FC9A-A5E0-C42AFC527C7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2127EC-16BE-45FE-3E4C-A5F388E234AC}"/>
              </a:ext>
            </a:extLst>
          </p:cNvPr>
          <p:cNvSpPr>
            <a:spLocks noGrp="1"/>
          </p:cNvSpPr>
          <p:nvPr>
            <p:ph type="sldNum" sz="quarter" idx="12"/>
          </p:nvPr>
        </p:nvSpPr>
        <p:spPr/>
        <p:txBody>
          <a:bodyPr/>
          <a:lstStyle/>
          <a:p>
            <a:fld id="{58FB4751-880F-D840-AAA9-3A15815CC996}" type="slidenum">
              <a:rPr lang="en-US" smtClean="0"/>
              <a:t>21</a:t>
            </a:fld>
            <a:endParaRPr lang="en-US" dirty="0"/>
          </a:p>
        </p:txBody>
      </p:sp>
      <p:sp>
        <p:nvSpPr>
          <p:cNvPr id="5" name="Title 4">
            <a:extLst>
              <a:ext uri="{FF2B5EF4-FFF2-40B4-BE49-F238E27FC236}">
                <a16:creationId xmlns:a16="http://schemas.microsoft.com/office/drawing/2014/main" id="{7262C4AA-D264-D1EF-6925-C65E2F0E60F3}"/>
              </a:ext>
            </a:extLst>
          </p:cNvPr>
          <p:cNvSpPr>
            <a:spLocks noGrp="1"/>
          </p:cNvSpPr>
          <p:nvPr>
            <p:ph type="title"/>
          </p:nvPr>
        </p:nvSpPr>
        <p:spPr/>
        <p:txBody>
          <a:bodyPr/>
          <a:lstStyle/>
          <a:p>
            <a:r>
              <a:rPr lang="en-IN" dirty="0">
                <a:solidFill>
                  <a:srgbClr val="000000"/>
                </a:solidFill>
              </a:rPr>
              <a:t>Uber-data analysis</a:t>
            </a:r>
          </a:p>
        </p:txBody>
      </p:sp>
      <p:sp>
        <p:nvSpPr>
          <p:cNvPr id="6" name="Content Placeholder 5">
            <a:extLst>
              <a:ext uri="{FF2B5EF4-FFF2-40B4-BE49-F238E27FC236}">
                <a16:creationId xmlns:a16="http://schemas.microsoft.com/office/drawing/2014/main" id="{0E6F66D6-63D7-CDA5-0E34-C55ECB77E0D4}"/>
              </a:ext>
            </a:extLst>
          </p:cNvPr>
          <p:cNvSpPr>
            <a:spLocks noGrp="1"/>
          </p:cNvSpPr>
          <p:nvPr>
            <p:ph idx="1"/>
          </p:nvPr>
        </p:nvSpPr>
        <p:spPr>
          <a:xfrm>
            <a:off x="576072" y="1901952"/>
            <a:ext cx="5022295" cy="3877056"/>
          </a:xfrm>
        </p:spPr>
        <p:txBody>
          <a:bodyPr>
            <a:normAutofit fontScale="62500" lnSpcReduction="20000"/>
          </a:bodyPr>
          <a:lstStyle/>
          <a:p>
            <a:pPr marL="0" indent="0">
              <a:buNone/>
            </a:pPr>
            <a:r>
              <a:rPr lang="en-IN" b="1" dirty="0">
                <a:solidFill>
                  <a:srgbClr val="000000"/>
                </a:solidFill>
                <a:latin typeface="Times New Roman" panose="02020603050405020304" pitchFamily="18" charset="0"/>
                <a:cs typeface="Times New Roman" panose="02020603050405020304" pitchFamily="18" charset="0"/>
              </a:rPr>
              <a:t>Uber-Data-Analysis</a:t>
            </a:r>
          </a:p>
          <a:p>
            <a:pPr>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Objective: Complete analysis of dataset and predict the price of uber</a:t>
            </a:r>
          </a:p>
          <a:p>
            <a:pPr>
              <a:buFont typeface="Wingdings" panose="05000000000000000000" pitchFamily="2" charset="2"/>
              <a:buChar char="ü"/>
            </a:pPr>
            <a:endParaRPr lang="en-US"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err="1">
                <a:solidFill>
                  <a:srgbClr val="000000"/>
                </a:solidFill>
                <a:latin typeface="Times New Roman" panose="02020603050405020304" pitchFamily="18" charset="0"/>
                <a:cs typeface="Times New Roman" panose="02020603050405020304" pitchFamily="18" charset="0"/>
              </a:rPr>
              <a:t>DataSet</a:t>
            </a:r>
            <a:r>
              <a:rPr lang="en-US" dirty="0">
                <a:solidFill>
                  <a:srgbClr val="000000"/>
                </a:solidFill>
                <a:latin typeface="Times New Roman" panose="02020603050405020304" pitchFamily="18" charset="0"/>
                <a:cs typeface="Times New Roman" panose="02020603050405020304" pitchFamily="18" charset="0"/>
              </a:rPr>
              <a:t>: For this project we are taken the dataset from </a:t>
            </a:r>
            <a:r>
              <a:rPr lang="en-US" dirty="0" err="1">
                <a:solidFill>
                  <a:srgbClr val="000000"/>
                </a:solidFill>
                <a:latin typeface="Times New Roman" panose="02020603050405020304" pitchFamily="18" charset="0"/>
                <a:cs typeface="Times New Roman" panose="02020603050405020304" pitchFamily="18" charset="0"/>
              </a:rPr>
              <a:t>kaggle</a:t>
            </a:r>
            <a:r>
              <a:rPr lang="en-US" dirty="0">
                <a:solidFill>
                  <a:srgbClr val="000000"/>
                </a:solidFill>
                <a:latin typeface="Times New Roman" panose="02020603050405020304" pitchFamily="18" charset="0"/>
                <a:cs typeface="Times New Roman" panose="02020603050405020304" pitchFamily="18" charset="0"/>
              </a:rPr>
              <a:t> in which there are 57 columns and </a:t>
            </a:r>
            <a:r>
              <a:rPr lang="en-US" dirty="0" err="1">
                <a:solidFill>
                  <a:srgbClr val="000000"/>
                </a:solidFill>
                <a:latin typeface="Times New Roman" panose="02020603050405020304" pitchFamily="18" charset="0"/>
                <a:cs typeface="Times New Roman" panose="02020603050405020304" pitchFamily="18" charset="0"/>
              </a:rPr>
              <a:t>approx</a:t>
            </a:r>
            <a:r>
              <a:rPr lang="en-US" dirty="0">
                <a:solidFill>
                  <a:srgbClr val="000000"/>
                </a:solidFill>
                <a:latin typeface="Times New Roman" panose="02020603050405020304" pitchFamily="18" charset="0"/>
                <a:cs typeface="Times New Roman" panose="02020603050405020304" pitchFamily="18" charset="0"/>
              </a:rPr>
              <a:t> 6 lakh rows and the file is in csv format. you can view or download the dataset through this link: https://www.kaggle.com/brllrb/uber-and-lyft-dataset-boston-ma</a:t>
            </a:r>
          </a:p>
          <a:p>
            <a:pPr>
              <a:buFont typeface="Wingdings" panose="05000000000000000000" pitchFamily="2" charset="2"/>
              <a:buChar char="ü"/>
            </a:pPr>
            <a:endParaRPr lang="en-US"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Application of this Project: We use machine learning algorithms to predict the price of Uber, so that it is easy for the company to do analysis on price based on certain features.</a:t>
            </a:r>
            <a:endParaRPr lang="en-IN" dirty="0">
              <a:solidFill>
                <a:srgbClr val="0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357EF78-D695-E6B1-064E-30D2A9A63875}"/>
              </a:ext>
            </a:extLst>
          </p:cNvPr>
          <p:cNvPicPr>
            <a:picLocks noChangeAspect="1"/>
          </p:cNvPicPr>
          <p:nvPr/>
        </p:nvPicPr>
        <p:blipFill rotWithShape="1">
          <a:blip r:embed="rId2"/>
          <a:srcRect t="23997" b="20979"/>
          <a:stretch/>
        </p:blipFill>
        <p:spPr>
          <a:xfrm>
            <a:off x="5999832" y="1380744"/>
            <a:ext cx="5252015" cy="1492898"/>
          </a:xfrm>
          <a:prstGeom prst="rect">
            <a:avLst/>
          </a:prstGeom>
        </p:spPr>
      </p:pic>
      <p:pic>
        <p:nvPicPr>
          <p:cNvPr id="14" name="Picture 13">
            <a:extLst>
              <a:ext uri="{FF2B5EF4-FFF2-40B4-BE49-F238E27FC236}">
                <a16:creationId xmlns:a16="http://schemas.microsoft.com/office/drawing/2014/main" id="{E900722D-EEE7-ABF4-741D-932BF12E3B63}"/>
              </a:ext>
            </a:extLst>
          </p:cNvPr>
          <p:cNvPicPr>
            <a:picLocks noChangeAspect="1"/>
          </p:cNvPicPr>
          <p:nvPr/>
        </p:nvPicPr>
        <p:blipFill rotWithShape="1">
          <a:blip r:embed="rId3"/>
          <a:srcRect l="2372" t="23047" r="50789" b="7615"/>
          <a:stretch/>
        </p:blipFill>
        <p:spPr>
          <a:xfrm>
            <a:off x="5770547" y="2925520"/>
            <a:ext cx="5710583" cy="3228392"/>
          </a:xfrm>
          <a:prstGeom prst="rect">
            <a:avLst/>
          </a:prstGeom>
        </p:spPr>
      </p:pic>
    </p:spTree>
    <p:extLst>
      <p:ext uri="{BB962C8B-B14F-4D97-AF65-F5344CB8AC3E}">
        <p14:creationId xmlns:p14="http://schemas.microsoft.com/office/powerpoint/2010/main" val="52823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12596-2C15-FEFB-2949-EB09BB694170}"/>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0B6C76D-59FF-E06C-501B-15D9D8875BB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F9108CE9-A890-C991-7AC4-950391BE3F45}"/>
              </a:ext>
            </a:extLst>
          </p:cNvPr>
          <p:cNvSpPr>
            <a:spLocks noGrp="1"/>
          </p:cNvSpPr>
          <p:nvPr>
            <p:ph type="sldNum" sz="quarter" idx="12"/>
          </p:nvPr>
        </p:nvSpPr>
        <p:spPr/>
        <p:txBody>
          <a:bodyPr/>
          <a:lstStyle/>
          <a:p>
            <a:fld id="{58FB4751-880F-D840-AAA9-3A15815CC996}" type="slidenum">
              <a:rPr lang="en-US" smtClean="0"/>
              <a:t>22</a:t>
            </a:fld>
            <a:endParaRPr lang="en-US" dirty="0"/>
          </a:p>
        </p:txBody>
      </p:sp>
      <p:sp>
        <p:nvSpPr>
          <p:cNvPr id="5" name="Title 4">
            <a:extLst>
              <a:ext uri="{FF2B5EF4-FFF2-40B4-BE49-F238E27FC236}">
                <a16:creationId xmlns:a16="http://schemas.microsoft.com/office/drawing/2014/main" id="{4AE80516-0D5E-EB12-0EE1-A6289EB210E5}"/>
              </a:ext>
            </a:extLst>
          </p:cNvPr>
          <p:cNvSpPr>
            <a:spLocks noGrp="1"/>
          </p:cNvSpPr>
          <p:nvPr>
            <p:ph type="title"/>
          </p:nvPr>
        </p:nvSpPr>
        <p:spPr>
          <a:xfrm>
            <a:off x="723963" y="127767"/>
            <a:ext cx="10515600" cy="676656"/>
          </a:xfrm>
        </p:spPr>
        <p:txBody>
          <a:bodyPr/>
          <a:lstStyle/>
          <a:p>
            <a:r>
              <a:rPr lang="en-IN" dirty="0"/>
              <a:t>Uber data analysis</a:t>
            </a:r>
          </a:p>
        </p:txBody>
      </p:sp>
      <p:pic>
        <p:nvPicPr>
          <p:cNvPr id="20" name="Picture 19">
            <a:extLst>
              <a:ext uri="{FF2B5EF4-FFF2-40B4-BE49-F238E27FC236}">
                <a16:creationId xmlns:a16="http://schemas.microsoft.com/office/drawing/2014/main" id="{4AA03C17-036B-934D-45C4-BAE7F838FB34}"/>
              </a:ext>
            </a:extLst>
          </p:cNvPr>
          <p:cNvPicPr>
            <a:picLocks noChangeAspect="1"/>
          </p:cNvPicPr>
          <p:nvPr/>
        </p:nvPicPr>
        <p:blipFill rotWithShape="1">
          <a:blip r:embed="rId2"/>
          <a:srcRect l="3000" t="22781" r="52094" b="17823"/>
          <a:stretch/>
        </p:blipFill>
        <p:spPr>
          <a:xfrm>
            <a:off x="365760" y="3004062"/>
            <a:ext cx="5475016" cy="3115666"/>
          </a:xfrm>
          <a:prstGeom prst="rect">
            <a:avLst/>
          </a:prstGeom>
        </p:spPr>
      </p:pic>
      <p:pic>
        <p:nvPicPr>
          <p:cNvPr id="22" name="Picture 21">
            <a:extLst>
              <a:ext uri="{FF2B5EF4-FFF2-40B4-BE49-F238E27FC236}">
                <a16:creationId xmlns:a16="http://schemas.microsoft.com/office/drawing/2014/main" id="{9F745191-8348-563E-7D84-3990F5053B32}"/>
              </a:ext>
            </a:extLst>
          </p:cNvPr>
          <p:cNvPicPr>
            <a:picLocks noChangeAspect="1"/>
          </p:cNvPicPr>
          <p:nvPr/>
        </p:nvPicPr>
        <p:blipFill rotWithShape="1">
          <a:blip r:embed="rId3"/>
          <a:srcRect l="2373" t="22781" r="50561" b="7619"/>
          <a:stretch/>
        </p:blipFill>
        <p:spPr>
          <a:xfrm>
            <a:off x="6087912" y="3004062"/>
            <a:ext cx="5738328" cy="3210757"/>
          </a:xfrm>
          <a:prstGeom prst="rect">
            <a:avLst/>
          </a:prstGeom>
        </p:spPr>
      </p:pic>
      <p:pic>
        <p:nvPicPr>
          <p:cNvPr id="24" name="Picture 23">
            <a:extLst>
              <a:ext uri="{FF2B5EF4-FFF2-40B4-BE49-F238E27FC236}">
                <a16:creationId xmlns:a16="http://schemas.microsoft.com/office/drawing/2014/main" id="{78B8D48D-E4A6-7954-FA94-A44646F44CB9}"/>
              </a:ext>
            </a:extLst>
          </p:cNvPr>
          <p:cNvPicPr>
            <a:picLocks noChangeAspect="1"/>
          </p:cNvPicPr>
          <p:nvPr/>
        </p:nvPicPr>
        <p:blipFill rotWithShape="1">
          <a:blip r:embed="rId4"/>
          <a:srcRect l="3000" t="46803" r="55093" b="12245"/>
          <a:stretch/>
        </p:blipFill>
        <p:spPr>
          <a:xfrm>
            <a:off x="548640" y="879928"/>
            <a:ext cx="5109256" cy="2048628"/>
          </a:xfrm>
          <a:prstGeom prst="rect">
            <a:avLst/>
          </a:prstGeom>
        </p:spPr>
      </p:pic>
      <p:pic>
        <p:nvPicPr>
          <p:cNvPr id="27" name="Content Placeholder 26">
            <a:extLst>
              <a:ext uri="{FF2B5EF4-FFF2-40B4-BE49-F238E27FC236}">
                <a16:creationId xmlns:a16="http://schemas.microsoft.com/office/drawing/2014/main" id="{ABC2D598-DD14-1DDA-237C-7783F969A8AA}"/>
              </a:ext>
            </a:extLst>
          </p:cNvPr>
          <p:cNvPicPr>
            <a:picLocks noGrp="1" noChangeAspect="1"/>
          </p:cNvPicPr>
          <p:nvPr>
            <p:ph idx="1"/>
          </p:nvPr>
        </p:nvPicPr>
        <p:blipFill rotWithShape="1">
          <a:blip r:embed="rId5"/>
          <a:srcRect l="2689" t="38939" b="8215"/>
          <a:stretch/>
        </p:blipFill>
        <p:spPr>
          <a:xfrm>
            <a:off x="5840776" y="804423"/>
            <a:ext cx="5828803" cy="2048628"/>
          </a:xfrm>
        </p:spPr>
      </p:pic>
    </p:spTree>
    <p:extLst>
      <p:ext uri="{BB962C8B-B14F-4D97-AF65-F5344CB8AC3E}">
        <p14:creationId xmlns:p14="http://schemas.microsoft.com/office/powerpoint/2010/main" val="415850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09709-32FC-C54B-C298-02B4DF2AE42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614CFE1-B799-1207-AD56-83982EA1FAF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115CA48-9B28-1210-CDD3-6DAE222C929E}"/>
              </a:ext>
            </a:extLst>
          </p:cNvPr>
          <p:cNvSpPr>
            <a:spLocks noGrp="1"/>
          </p:cNvSpPr>
          <p:nvPr>
            <p:ph type="sldNum" sz="quarter" idx="12"/>
          </p:nvPr>
        </p:nvSpPr>
        <p:spPr/>
        <p:txBody>
          <a:bodyPr/>
          <a:lstStyle/>
          <a:p>
            <a:fld id="{58FB4751-880F-D840-AAA9-3A15815CC996}" type="slidenum">
              <a:rPr lang="en-US" smtClean="0"/>
              <a:t>23</a:t>
            </a:fld>
            <a:endParaRPr lang="en-US" dirty="0"/>
          </a:p>
        </p:txBody>
      </p:sp>
      <p:sp>
        <p:nvSpPr>
          <p:cNvPr id="5" name="Text Placeholder 4">
            <a:extLst>
              <a:ext uri="{FF2B5EF4-FFF2-40B4-BE49-F238E27FC236}">
                <a16:creationId xmlns:a16="http://schemas.microsoft.com/office/drawing/2014/main" id="{9F2F9D6D-3B6B-6B02-FFAC-AAE73EF4A8EE}"/>
              </a:ext>
            </a:extLst>
          </p:cNvPr>
          <p:cNvSpPr>
            <a:spLocks noGrp="1"/>
          </p:cNvSpPr>
          <p:nvPr>
            <p:ph type="body" sz="quarter" idx="13"/>
          </p:nvPr>
        </p:nvSpPr>
        <p:spPr/>
        <p:txBody>
          <a:bodyPr/>
          <a:lstStyle/>
          <a:p>
            <a:r>
              <a:rPr lang="en-IN" dirty="0">
                <a:solidFill>
                  <a:schemeClr val="accent6">
                    <a:lumMod val="10000"/>
                  </a:schemeClr>
                </a:solidFill>
                <a:latin typeface="Times New Roman" panose="02020603050405020304" pitchFamily="18" charset="0"/>
                <a:cs typeface="Times New Roman" panose="02020603050405020304" pitchFamily="18" charset="0"/>
              </a:rPr>
              <a:t>Train score : 0.9775</a:t>
            </a:r>
          </a:p>
          <a:p>
            <a:r>
              <a:rPr lang="en-IN" dirty="0">
                <a:solidFill>
                  <a:schemeClr val="accent6">
                    <a:lumMod val="10000"/>
                  </a:schemeClr>
                </a:solidFill>
                <a:latin typeface="Times New Roman" panose="02020603050405020304" pitchFamily="18" charset="0"/>
                <a:cs typeface="Times New Roman" panose="02020603050405020304" pitchFamily="18" charset="0"/>
              </a:rPr>
              <a:t>Test score : 0.9553</a:t>
            </a:r>
          </a:p>
          <a:p>
            <a:r>
              <a:rPr lang="en-IN" dirty="0">
                <a:solidFill>
                  <a:schemeClr val="accent6">
                    <a:lumMod val="10000"/>
                  </a:schemeClr>
                </a:solidFill>
                <a:latin typeface="Times New Roman" panose="02020603050405020304" pitchFamily="18" charset="0"/>
                <a:cs typeface="Times New Roman" panose="02020603050405020304" pitchFamily="18" charset="0"/>
              </a:rPr>
              <a:t>MSE : 2.739</a:t>
            </a:r>
          </a:p>
          <a:p>
            <a:r>
              <a:rPr lang="en-IN" dirty="0">
                <a:solidFill>
                  <a:schemeClr val="accent6">
                    <a:lumMod val="10000"/>
                  </a:schemeClr>
                </a:solidFill>
                <a:latin typeface="Times New Roman" panose="02020603050405020304" pitchFamily="18" charset="0"/>
                <a:cs typeface="Times New Roman" panose="02020603050405020304" pitchFamily="18" charset="0"/>
              </a:rPr>
              <a:t>R2 score : 0.9533</a:t>
            </a:r>
          </a:p>
          <a:p>
            <a:r>
              <a:rPr lang="en-IN" dirty="0">
                <a:solidFill>
                  <a:schemeClr val="accent6">
                    <a:lumMod val="10000"/>
                  </a:schemeClr>
                </a:solidFill>
                <a:latin typeface="Times New Roman" panose="02020603050405020304" pitchFamily="18" charset="0"/>
                <a:cs typeface="Times New Roman" panose="02020603050405020304" pitchFamily="18" charset="0"/>
              </a:rPr>
              <a:t>Price : 26.555</a:t>
            </a:r>
          </a:p>
          <a:p>
            <a:endParaRPr lang="en-IN" dirty="0"/>
          </a:p>
        </p:txBody>
      </p:sp>
      <p:sp>
        <p:nvSpPr>
          <p:cNvPr id="6" name="Title 5">
            <a:extLst>
              <a:ext uri="{FF2B5EF4-FFF2-40B4-BE49-F238E27FC236}">
                <a16:creationId xmlns:a16="http://schemas.microsoft.com/office/drawing/2014/main" id="{00F24F16-F33C-23F2-5B45-4616C432B183}"/>
              </a:ext>
            </a:extLst>
          </p:cNvPr>
          <p:cNvSpPr>
            <a:spLocks noGrp="1"/>
          </p:cNvSpPr>
          <p:nvPr>
            <p:ph type="title"/>
          </p:nvPr>
        </p:nvSpPr>
        <p:spPr/>
        <p:txBody>
          <a:bodyPr/>
          <a:lstStyle/>
          <a:p>
            <a:r>
              <a:rPr lang="en-IN" dirty="0">
                <a:solidFill>
                  <a:schemeClr val="accent1">
                    <a:lumMod val="25000"/>
                  </a:schemeClr>
                </a:solidFill>
              </a:rPr>
              <a:t>results</a:t>
            </a:r>
          </a:p>
        </p:txBody>
      </p:sp>
      <p:pic>
        <p:nvPicPr>
          <p:cNvPr id="1026" name="Picture 2">
            <a:extLst>
              <a:ext uri="{FF2B5EF4-FFF2-40B4-BE49-F238E27FC236}">
                <a16:creationId xmlns:a16="http://schemas.microsoft.com/office/drawing/2014/main" id="{71F207C1-7579-6708-51B6-63AB7782E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3" y="3461657"/>
            <a:ext cx="364807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B5B8605-B53A-5E42-E58A-657795BF9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87" y="263525"/>
            <a:ext cx="3619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64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A7188E-090D-66C7-36CB-D31CB76655D3}"/>
              </a:ext>
            </a:extLst>
          </p:cNvPr>
          <p:cNvSpPr>
            <a:spLocks noGrp="1"/>
          </p:cNvSpPr>
          <p:nvPr>
            <p:ph type="body" sz="quarter" idx="15"/>
          </p:nvPr>
        </p:nvSpPr>
        <p:spPr/>
        <p:txBody>
          <a:bodyPr/>
          <a:lstStyle/>
          <a:p>
            <a:r>
              <a:rPr lang="en-IN" dirty="0">
                <a:solidFill>
                  <a:srgbClr val="C00000"/>
                </a:solidFill>
              </a:rPr>
              <a:t>Google play store analysis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cap="none" dirty="0">
                <a:effectLst/>
                <a:latin typeface="Calibri" panose="020F0502020204030204" pitchFamily="34" charset="0"/>
                <a:ea typeface="Calibri" panose="020F0502020204030204" pitchFamily="34" charset="0"/>
                <a:cs typeface="Times New Roman" panose="02020603050405020304" pitchFamily="18" charset="0"/>
              </a:rPr>
              <a:t>To understand the trend of current google play store market, the best constraints to focus on when launching my first app </a:t>
            </a:r>
            <a:endParaRPr lang="en-IN" dirty="0"/>
          </a:p>
        </p:txBody>
      </p:sp>
      <p:sp>
        <p:nvSpPr>
          <p:cNvPr id="3" name="Text Placeholder 2">
            <a:extLst>
              <a:ext uri="{FF2B5EF4-FFF2-40B4-BE49-F238E27FC236}">
                <a16:creationId xmlns:a16="http://schemas.microsoft.com/office/drawing/2014/main" id="{AB35D889-5C62-11A8-6440-12ECB816BF67}"/>
              </a:ext>
            </a:extLst>
          </p:cNvPr>
          <p:cNvSpPr>
            <a:spLocks noGrp="1"/>
          </p:cNvSpPr>
          <p:nvPr>
            <p:ph type="body" sz="quarter" idx="13"/>
          </p:nvPr>
        </p:nvSpPr>
        <p:spPr/>
        <p:txBody>
          <a:bodyPr/>
          <a:lstStyle/>
          <a:p>
            <a:r>
              <a:rPr lang="en-IN" dirty="0">
                <a:solidFill>
                  <a:srgbClr val="C00000"/>
                </a:solidFill>
              </a:rPr>
              <a:t>Student performance analysis</a:t>
            </a:r>
          </a:p>
          <a:p>
            <a:r>
              <a:rPr lang="en-IN" sz="1800" cap="none" dirty="0">
                <a:latin typeface="Segoe UI" panose="020B0502040204020203" pitchFamily="34" charset="0"/>
                <a:ea typeface="Calibri" panose="020F0502020204030204" pitchFamily="34" charset="0"/>
              </a:rPr>
              <a:t>T</a:t>
            </a:r>
            <a:r>
              <a:rPr lang="en-IN" sz="1800" cap="none" dirty="0">
                <a:effectLst/>
                <a:latin typeface="Segoe UI" panose="020B0502040204020203" pitchFamily="34" charset="0"/>
                <a:ea typeface="Calibri" panose="020F0502020204030204" pitchFamily="34" charset="0"/>
              </a:rPr>
              <a:t>o predict students final performance classification</a:t>
            </a:r>
            <a:endParaRPr lang="en-IN" cap="none" dirty="0"/>
          </a:p>
        </p:txBody>
      </p:sp>
      <p:sp>
        <p:nvSpPr>
          <p:cNvPr id="4" name="Text Placeholder 3">
            <a:extLst>
              <a:ext uri="{FF2B5EF4-FFF2-40B4-BE49-F238E27FC236}">
                <a16:creationId xmlns:a16="http://schemas.microsoft.com/office/drawing/2014/main" id="{349A4A1D-184C-ABDB-2A35-8D2933F8329F}"/>
              </a:ext>
            </a:extLst>
          </p:cNvPr>
          <p:cNvSpPr>
            <a:spLocks noGrp="1"/>
          </p:cNvSpPr>
          <p:nvPr>
            <p:ph type="body" sz="quarter" idx="14"/>
          </p:nvPr>
        </p:nvSpPr>
        <p:spPr/>
        <p:txBody>
          <a:bodyPr/>
          <a:lstStyle/>
          <a:p>
            <a:r>
              <a:rPr lang="en-IN" dirty="0">
                <a:solidFill>
                  <a:srgbClr val="C00000"/>
                </a:solidFill>
              </a:rPr>
              <a:t>Kc house Data analysis</a:t>
            </a:r>
          </a:p>
          <a:p>
            <a:r>
              <a:rPr lang="en-IN" sz="1800" cap="none" dirty="0">
                <a:effectLst/>
                <a:latin typeface="Arial" panose="020B0604020202020204" pitchFamily="34" charset="0"/>
                <a:ea typeface="Calibri" panose="020F0502020204030204" pitchFamily="34" charset="0"/>
              </a:rPr>
              <a:t>We have to predict the sales price of houses in king county, </a:t>
            </a:r>
            <a:r>
              <a:rPr lang="en-IN" sz="1800" cap="none" dirty="0" err="1">
                <a:effectLst/>
                <a:latin typeface="Arial" panose="020B0604020202020204" pitchFamily="34" charset="0"/>
                <a:ea typeface="Calibri" panose="020F0502020204030204" pitchFamily="34" charset="0"/>
              </a:rPr>
              <a:t>seattle</a:t>
            </a:r>
            <a:r>
              <a:rPr lang="en-IN" sz="1800" cap="none" dirty="0">
                <a:effectLst/>
                <a:latin typeface="Arial" panose="020B0604020202020204" pitchFamily="34" charset="0"/>
                <a:ea typeface="Calibri" panose="020F0502020204030204" pitchFamily="34" charset="0"/>
              </a:rPr>
              <a:t>. </a:t>
            </a:r>
            <a:endParaRPr lang="en-IN" cap="none" dirty="0"/>
          </a:p>
          <a:p>
            <a:endParaRPr lang="en-IN" dirty="0"/>
          </a:p>
        </p:txBody>
      </p:sp>
      <p:sp>
        <p:nvSpPr>
          <p:cNvPr id="5" name="Text Placeholder 4">
            <a:extLst>
              <a:ext uri="{FF2B5EF4-FFF2-40B4-BE49-F238E27FC236}">
                <a16:creationId xmlns:a16="http://schemas.microsoft.com/office/drawing/2014/main" id="{C024569B-BD62-3152-2569-95BC7AADB842}"/>
              </a:ext>
            </a:extLst>
          </p:cNvPr>
          <p:cNvSpPr>
            <a:spLocks noGrp="1"/>
          </p:cNvSpPr>
          <p:nvPr>
            <p:ph type="body" sz="quarter" idx="16"/>
          </p:nvPr>
        </p:nvSpPr>
        <p:spPr/>
        <p:txBody>
          <a:bodyPr/>
          <a:lstStyle/>
          <a:p>
            <a:r>
              <a:rPr lang="en-IN" dirty="0">
                <a:solidFill>
                  <a:srgbClr val="C00000"/>
                </a:solidFill>
              </a:rPr>
              <a:t>Suicide analysis</a:t>
            </a:r>
          </a:p>
          <a:p>
            <a:r>
              <a:rPr lang="en-IN" sz="1800" cap="none" dirty="0">
                <a:effectLst/>
                <a:latin typeface="Arial" panose="020B0604020202020204" pitchFamily="34" charset="0"/>
                <a:ea typeface="Calibri" panose="020F0502020204030204" pitchFamily="34" charset="0"/>
              </a:rPr>
              <a:t>Suicide prevention</a:t>
            </a:r>
            <a:endParaRPr lang="en-IN" cap="none" dirty="0"/>
          </a:p>
        </p:txBody>
      </p:sp>
      <p:sp>
        <p:nvSpPr>
          <p:cNvPr id="6" name="Text Placeholder 5">
            <a:extLst>
              <a:ext uri="{FF2B5EF4-FFF2-40B4-BE49-F238E27FC236}">
                <a16:creationId xmlns:a16="http://schemas.microsoft.com/office/drawing/2014/main" id="{A08C45DA-830D-C352-55B4-10BACF99040B}"/>
              </a:ext>
            </a:extLst>
          </p:cNvPr>
          <p:cNvSpPr>
            <a:spLocks noGrp="1"/>
          </p:cNvSpPr>
          <p:nvPr>
            <p:ph type="body" sz="quarter" idx="17"/>
          </p:nvPr>
        </p:nvSpPr>
        <p:spPr/>
        <p:txBody>
          <a:bodyPr/>
          <a:lstStyle/>
          <a:p>
            <a:r>
              <a:rPr lang="en-IN" dirty="0">
                <a:solidFill>
                  <a:srgbClr val="C00000"/>
                </a:solidFill>
              </a:rPr>
              <a:t>Forest fires data analysis</a:t>
            </a:r>
          </a:p>
          <a:p>
            <a:r>
              <a:rPr lang="en-IN" sz="1600" cap="none" dirty="0">
                <a:solidFill>
                  <a:srgbClr val="24292E"/>
                </a:solidFill>
                <a:effectLst/>
                <a:latin typeface="Segoe UI" panose="020B0502040204020203" pitchFamily="34" charset="0"/>
                <a:ea typeface="Calibri" panose="020F0502020204030204" pitchFamily="34" charset="0"/>
                <a:cs typeface="Times New Roman" panose="02020603050405020304" pitchFamily="18" charset="0"/>
              </a:rPr>
              <a:t>Predict the burned area of forest fires, in the northeast region of </a:t>
            </a:r>
            <a:r>
              <a:rPr lang="en-IN" sz="1600" cap="none" dirty="0" err="1">
                <a:solidFill>
                  <a:srgbClr val="24292E"/>
                </a:solidFill>
                <a:effectLst/>
                <a:latin typeface="Segoe UI" panose="020B0502040204020203" pitchFamily="34" charset="0"/>
                <a:ea typeface="Calibri" panose="020F0502020204030204" pitchFamily="34" charset="0"/>
                <a:cs typeface="Times New Roman" panose="02020603050405020304" pitchFamily="18" charset="0"/>
              </a:rPr>
              <a:t>portugal</a:t>
            </a:r>
            <a:r>
              <a:rPr lang="en-IN" sz="1600" cap="none" dirty="0">
                <a:solidFill>
                  <a:srgbClr val="24292E"/>
                </a:solidFill>
                <a:effectLst/>
                <a:latin typeface="Segoe UI" panose="020B0502040204020203" pitchFamily="34" charset="0"/>
                <a:ea typeface="Calibri" panose="020F0502020204030204" pitchFamily="34" charset="0"/>
                <a:cs typeface="Times New Roman" panose="02020603050405020304" pitchFamily="18" charset="0"/>
              </a:rPr>
              <a:t>, by using meteorological and other data.</a:t>
            </a:r>
            <a:endParaRPr lang="en-IN" sz="1600" cap="none"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itle 6">
            <a:extLst>
              <a:ext uri="{FF2B5EF4-FFF2-40B4-BE49-F238E27FC236}">
                <a16:creationId xmlns:a16="http://schemas.microsoft.com/office/drawing/2014/main" id="{F0861A4C-2FED-59C2-D3B5-F58AA7E19695}"/>
              </a:ext>
            </a:extLst>
          </p:cNvPr>
          <p:cNvSpPr>
            <a:spLocks noGrp="1"/>
          </p:cNvSpPr>
          <p:nvPr>
            <p:ph type="title"/>
          </p:nvPr>
        </p:nvSpPr>
        <p:spPr>
          <a:xfrm>
            <a:off x="1509133" y="593007"/>
            <a:ext cx="6459210" cy="676656"/>
          </a:xfrm>
        </p:spPr>
        <p:txBody>
          <a:bodyPr/>
          <a:lstStyle/>
          <a:p>
            <a:r>
              <a:rPr lang="en-IN" sz="4000" dirty="0">
                <a:solidFill>
                  <a:srgbClr val="002060"/>
                </a:solidFill>
              </a:rPr>
              <a:t>EDA &amp; Implementation on 5 Datasets</a:t>
            </a:r>
          </a:p>
        </p:txBody>
      </p:sp>
    </p:spTree>
    <p:extLst>
      <p:ext uri="{BB962C8B-B14F-4D97-AF65-F5344CB8AC3E}">
        <p14:creationId xmlns:p14="http://schemas.microsoft.com/office/powerpoint/2010/main" val="2776670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753354" y="477106"/>
            <a:ext cx="10515600" cy="676656"/>
          </a:xfrm>
        </p:spPr>
        <p:txBody>
          <a:bodyPr/>
          <a:lstStyle/>
          <a:p>
            <a:r>
              <a:rPr lang="en-US" dirty="0">
                <a:solidFill>
                  <a:srgbClr val="C00000"/>
                </a:solidFill>
              </a:rPr>
              <a:t>Student performance analysis</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p:txBody>
          <a:bodyPr/>
          <a:lstStyle/>
          <a:p>
            <a:endParaRPr lang="en-US" dirty="0"/>
          </a:p>
          <a:p>
            <a:endParaRPr lang="en-US" dirty="0"/>
          </a:p>
          <a:p>
            <a:endParaRPr lang="en-US" dirty="0"/>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a:lstStyle/>
          <a:p>
            <a:endParaRPr lang="en-US" dirty="0"/>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a:t>20XX</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25</a:t>
            </a:fld>
            <a:endParaRPr lang="en-US" dirty="0"/>
          </a:p>
        </p:txBody>
      </p:sp>
      <p:sp>
        <p:nvSpPr>
          <p:cNvPr id="14" name="TextBox 13">
            <a:extLst>
              <a:ext uri="{FF2B5EF4-FFF2-40B4-BE49-F238E27FC236}">
                <a16:creationId xmlns:a16="http://schemas.microsoft.com/office/drawing/2014/main" id="{0FB8E6A6-385A-08B2-ED91-E1E72B410F83}"/>
              </a:ext>
            </a:extLst>
          </p:cNvPr>
          <p:cNvSpPr txBox="1"/>
          <p:nvPr/>
        </p:nvSpPr>
        <p:spPr>
          <a:xfrm>
            <a:off x="576072" y="1962399"/>
            <a:ext cx="6102220" cy="3693319"/>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data approach student achievement in secondary education of two Portuguese schools. The data attributes include student grades, demographic, social and school related features and it was collected by using school reports and questionnaires. </a:t>
            </a:r>
          </a:p>
          <a:p>
            <a:pPr marL="285750" indent="-285750">
              <a:buFont typeface="Wingdings" panose="05000000000000000000" pitchFamily="2" charset="2"/>
              <a:buChar char="ü"/>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 datasets are provided regarding the performance in two distinct subjects: Mathematics (mat) and Portuguese language (</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por</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Wingdings" panose="05000000000000000000" pitchFamily="2" charset="2"/>
              <a:buChar char="ü"/>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ATTRIBUTES INFO: Attributes for both student-mat.csv (Math course) and student-por.csv (Portuguese language course).</a:t>
            </a:r>
          </a:p>
          <a:p>
            <a:endParaRPr lang="en-IN" sz="1800" dirty="0">
              <a:solidFill>
                <a:srgbClr val="24292E"/>
              </a:solidFill>
              <a:effectLst/>
              <a:latin typeface="Segoe UI" panose="020B0502040204020203" pitchFamily="34" charset="0"/>
              <a:ea typeface="Calibri" panose="020F0502020204030204" pitchFamily="34" charset="0"/>
            </a:endParaRPr>
          </a:p>
          <a:p>
            <a:endParaRPr lang="en-IN" dirty="0"/>
          </a:p>
        </p:txBody>
      </p:sp>
      <p:pic>
        <p:nvPicPr>
          <p:cNvPr id="18" name="Picture 17">
            <a:extLst>
              <a:ext uri="{FF2B5EF4-FFF2-40B4-BE49-F238E27FC236}">
                <a16:creationId xmlns:a16="http://schemas.microsoft.com/office/drawing/2014/main" id="{2914E33F-F788-BE7C-CE6E-066A4439836D}"/>
              </a:ext>
            </a:extLst>
          </p:cNvPr>
          <p:cNvPicPr>
            <a:picLocks noChangeAspect="1"/>
          </p:cNvPicPr>
          <p:nvPr/>
        </p:nvPicPr>
        <p:blipFill rotWithShape="1">
          <a:blip r:embed="rId2"/>
          <a:srcRect l="2296" t="22993" r="17347" b="7347"/>
          <a:stretch/>
        </p:blipFill>
        <p:spPr>
          <a:xfrm>
            <a:off x="6612731" y="1369212"/>
            <a:ext cx="5486400" cy="2164702"/>
          </a:xfrm>
          <a:prstGeom prst="rect">
            <a:avLst/>
          </a:prstGeom>
        </p:spPr>
      </p:pic>
      <p:pic>
        <p:nvPicPr>
          <p:cNvPr id="20" name="Picture 19">
            <a:extLst>
              <a:ext uri="{FF2B5EF4-FFF2-40B4-BE49-F238E27FC236}">
                <a16:creationId xmlns:a16="http://schemas.microsoft.com/office/drawing/2014/main" id="{66C237C0-D1EA-2801-A3A5-0949A85B87E0}"/>
              </a:ext>
            </a:extLst>
          </p:cNvPr>
          <p:cNvPicPr>
            <a:picLocks noChangeAspect="1"/>
          </p:cNvPicPr>
          <p:nvPr/>
        </p:nvPicPr>
        <p:blipFill rotWithShape="1">
          <a:blip r:embed="rId3"/>
          <a:srcRect l="1087" t="24050" r="56378" b="7154"/>
          <a:stretch/>
        </p:blipFill>
        <p:spPr>
          <a:xfrm>
            <a:off x="6870070" y="3567163"/>
            <a:ext cx="5185954" cy="2622500"/>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5567A004-43C5-942B-6380-10F6CC8C2242}"/>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3A76DC98-B52C-C879-C01A-4F78BFA37B70}"/>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4DAA1C88-E09E-D266-DF67-A9DD491FCB6D}"/>
              </a:ext>
            </a:extLst>
          </p:cNvPr>
          <p:cNvSpPr>
            <a:spLocks noGrp="1"/>
          </p:cNvSpPr>
          <p:nvPr>
            <p:ph type="sldNum" sz="quarter" idx="12"/>
          </p:nvPr>
        </p:nvSpPr>
        <p:spPr/>
        <p:txBody>
          <a:bodyPr/>
          <a:lstStyle/>
          <a:p>
            <a:fld id="{58FB4751-880F-D840-AAA9-3A15815CC996}" type="slidenum">
              <a:rPr lang="en-US" smtClean="0"/>
              <a:pPr/>
              <a:t>26</a:t>
            </a:fld>
            <a:endParaRPr lang="en-US" dirty="0"/>
          </a:p>
        </p:txBody>
      </p:sp>
      <p:sp>
        <p:nvSpPr>
          <p:cNvPr id="9" name="Title 8">
            <a:extLst>
              <a:ext uri="{FF2B5EF4-FFF2-40B4-BE49-F238E27FC236}">
                <a16:creationId xmlns:a16="http://schemas.microsoft.com/office/drawing/2014/main" id="{B8C1CCCC-6D99-36D7-D571-64B8BAAF31B6}"/>
              </a:ext>
            </a:extLst>
          </p:cNvPr>
          <p:cNvSpPr>
            <a:spLocks noGrp="1"/>
          </p:cNvSpPr>
          <p:nvPr>
            <p:ph type="title"/>
          </p:nvPr>
        </p:nvSpPr>
        <p:spPr/>
        <p:txBody>
          <a:bodyPr/>
          <a:lstStyle/>
          <a:p>
            <a:r>
              <a:rPr lang="en-IN" dirty="0">
                <a:solidFill>
                  <a:srgbClr val="002060"/>
                </a:solidFill>
              </a:rPr>
              <a:t>Kc House data analysis</a:t>
            </a:r>
          </a:p>
        </p:txBody>
      </p:sp>
      <p:sp>
        <p:nvSpPr>
          <p:cNvPr id="13" name="TextBox 12">
            <a:extLst>
              <a:ext uri="{FF2B5EF4-FFF2-40B4-BE49-F238E27FC236}">
                <a16:creationId xmlns:a16="http://schemas.microsoft.com/office/drawing/2014/main" id="{21BE4889-F216-D43D-0E70-A356888BF42F}"/>
              </a:ext>
            </a:extLst>
          </p:cNvPr>
          <p:cNvSpPr txBox="1"/>
          <p:nvPr/>
        </p:nvSpPr>
        <p:spPr>
          <a:xfrm>
            <a:off x="365760" y="1544673"/>
            <a:ext cx="6102220" cy="966483"/>
          </a:xfrm>
          <a:prstGeom prst="rect">
            <a:avLst/>
          </a:prstGeom>
          <a:noFill/>
        </p:spPr>
        <p:txBody>
          <a:bodyPr wrap="square">
            <a:spAutoFit/>
          </a:bodyPr>
          <a:lstStyle/>
          <a:p>
            <a:pP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dataset contains house sale prices for King County, which includes Seattle. It includes homes sold between May 2014 and May 2015.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26EB3CDB-DC0E-0D3F-A53C-6A3E21E01834}"/>
              </a:ext>
            </a:extLst>
          </p:cNvPr>
          <p:cNvPicPr>
            <a:picLocks noChangeAspect="1"/>
          </p:cNvPicPr>
          <p:nvPr/>
        </p:nvPicPr>
        <p:blipFill rotWithShape="1">
          <a:blip r:embed="rId2"/>
          <a:srcRect t="25204" b="21221"/>
          <a:stretch/>
        </p:blipFill>
        <p:spPr>
          <a:xfrm>
            <a:off x="5122506" y="2146039"/>
            <a:ext cx="6736702" cy="2122259"/>
          </a:xfrm>
          <a:prstGeom prst="rect">
            <a:avLst/>
          </a:prstGeom>
        </p:spPr>
      </p:pic>
      <p:pic>
        <p:nvPicPr>
          <p:cNvPr id="21" name="Picture 20">
            <a:extLst>
              <a:ext uri="{FF2B5EF4-FFF2-40B4-BE49-F238E27FC236}">
                <a16:creationId xmlns:a16="http://schemas.microsoft.com/office/drawing/2014/main" id="{EB1E8109-BA26-E1D0-E71C-38474C63D3D0}"/>
              </a:ext>
            </a:extLst>
          </p:cNvPr>
          <p:cNvPicPr>
            <a:picLocks noChangeAspect="1"/>
          </p:cNvPicPr>
          <p:nvPr/>
        </p:nvPicPr>
        <p:blipFill rotWithShape="1">
          <a:blip r:embed="rId3"/>
          <a:srcRect l="2665" t="56118" r="48489" b="14949"/>
          <a:stretch/>
        </p:blipFill>
        <p:spPr>
          <a:xfrm>
            <a:off x="5495731" y="4346845"/>
            <a:ext cx="5595941" cy="1484788"/>
          </a:xfrm>
          <a:prstGeom prst="rect">
            <a:avLst/>
          </a:prstGeom>
        </p:spPr>
      </p:pic>
      <p:pic>
        <p:nvPicPr>
          <p:cNvPr id="23" name="Picture 22">
            <a:extLst>
              <a:ext uri="{FF2B5EF4-FFF2-40B4-BE49-F238E27FC236}">
                <a16:creationId xmlns:a16="http://schemas.microsoft.com/office/drawing/2014/main" id="{2E63B919-B3FF-8FDC-4298-E21E08FFA2D7}"/>
              </a:ext>
            </a:extLst>
          </p:cNvPr>
          <p:cNvPicPr>
            <a:picLocks noChangeAspect="1"/>
          </p:cNvPicPr>
          <p:nvPr/>
        </p:nvPicPr>
        <p:blipFill rotWithShape="1">
          <a:blip r:embed="rId4"/>
          <a:srcRect l="3174" t="22561" r="49221" b="8611"/>
          <a:stretch/>
        </p:blipFill>
        <p:spPr>
          <a:xfrm>
            <a:off x="261255" y="2675085"/>
            <a:ext cx="4730622" cy="3452327"/>
          </a:xfrm>
          <a:prstGeom prst="rect">
            <a:avLst/>
          </a:prstGeom>
        </p:spPr>
      </p:pic>
    </p:spTree>
    <p:extLst>
      <p:ext uri="{BB962C8B-B14F-4D97-AF65-F5344CB8AC3E}">
        <p14:creationId xmlns:p14="http://schemas.microsoft.com/office/powerpoint/2010/main" val="205913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2B23EB19-6840-B38C-5D45-E6D0251D791D}"/>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39326609-090C-DEF2-7964-A6BFFA4ACABC}"/>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E399E752-BA9D-4864-BBFD-524112E67679}"/>
              </a:ext>
            </a:extLst>
          </p:cNvPr>
          <p:cNvSpPr>
            <a:spLocks noGrp="1"/>
          </p:cNvSpPr>
          <p:nvPr>
            <p:ph type="sldNum" sz="quarter" idx="12"/>
          </p:nvPr>
        </p:nvSpPr>
        <p:spPr/>
        <p:txBody>
          <a:bodyPr/>
          <a:lstStyle/>
          <a:p>
            <a:fld id="{58FB4751-880F-D840-AAA9-3A15815CC996}" type="slidenum">
              <a:rPr lang="en-US" smtClean="0"/>
              <a:pPr/>
              <a:t>27</a:t>
            </a:fld>
            <a:endParaRPr lang="en-US" dirty="0"/>
          </a:p>
        </p:txBody>
      </p:sp>
      <p:sp>
        <p:nvSpPr>
          <p:cNvPr id="9" name="Title 8">
            <a:extLst>
              <a:ext uri="{FF2B5EF4-FFF2-40B4-BE49-F238E27FC236}">
                <a16:creationId xmlns:a16="http://schemas.microsoft.com/office/drawing/2014/main" id="{7FC38162-56B6-F329-9A87-92417D6F36A0}"/>
              </a:ext>
            </a:extLst>
          </p:cNvPr>
          <p:cNvSpPr>
            <a:spLocks noGrp="1"/>
          </p:cNvSpPr>
          <p:nvPr>
            <p:ph type="title"/>
          </p:nvPr>
        </p:nvSpPr>
        <p:spPr/>
        <p:txBody>
          <a:bodyPr/>
          <a:lstStyle/>
          <a:p>
            <a:r>
              <a:rPr lang="en-IN" dirty="0"/>
              <a:t>Forest fires data analysis</a:t>
            </a:r>
          </a:p>
        </p:txBody>
      </p:sp>
      <p:sp>
        <p:nvSpPr>
          <p:cNvPr id="13" name="TextBox 12">
            <a:extLst>
              <a:ext uri="{FF2B5EF4-FFF2-40B4-BE49-F238E27FC236}">
                <a16:creationId xmlns:a16="http://schemas.microsoft.com/office/drawing/2014/main" id="{4E36E8D6-B9CE-65F0-0C5E-45CA805635C8}"/>
              </a:ext>
            </a:extLst>
          </p:cNvPr>
          <p:cNvSpPr txBox="1"/>
          <p:nvPr/>
        </p:nvSpPr>
        <p:spPr>
          <a:xfrm>
            <a:off x="365760" y="1509984"/>
            <a:ext cx="6102220" cy="1262782"/>
          </a:xfrm>
          <a:prstGeom prst="rect">
            <a:avLst/>
          </a:prstGeom>
          <a:noFill/>
        </p:spPr>
        <p:txBody>
          <a:bodyPr wrap="square">
            <a:spAutoFit/>
          </a:bodyPr>
          <a:lstStyle/>
          <a:p>
            <a:pPr>
              <a:lnSpc>
                <a:spcPct val="107000"/>
              </a:lnSpc>
              <a:spcAft>
                <a:spcPts val="800"/>
              </a:spcAft>
            </a:pPr>
            <a:r>
              <a:rPr lang="en-IN" sz="1800" dirty="0">
                <a:solidFill>
                  <a:srgbClr val="24292E"/>
                </a:solidFill>
                <a:effectLst/>
                <a:latin typeface="Segoe UI" panose="020B0502040204020203" pitchFamily="34" charset="0"/>
                <a:ea typeface="Calibri" panose="020F0502020204030204" pitchFamily="34" charset="0"/>
                <a:cs typeface="Times New Roman" panose="02020603050405020304" pitchFamily="18" charset="0"/>
              </a:rPr>
              <a:t>This is a difficult regression task, where the aim is to predict the burned area of forest fires, in the northeast region of Portugal, by using meteorological and other data. Collected from </a:t>
            </a:r>
            <a:r>
              <a:rPr lang="en-IN" sz="1800" u="sng" dirty="0">
                <a:solidFill>
                  <a:srgbClr val="0366D6"/>
                </a:solidFill>
                <a:effectLst/>
                <a:latin typeface="Segoe UI" panose="020B0502040204020203" pitchFamily="34" charset="0"/>
                <a:ea typeface="Calibri" panose="020F0502020204030204" pitchFamily="34" charset="0"/>
                <a:cs typeface="Times New Roman" panose="02020603050405020304" pitchFamily="18" charset="0"/>
                <a:hlinkClick r:id="rId2"/>
              </a:rPr>
              <a:t>UCI ML repository</a:t>
            </a:r>
            <a:r>
              <a:rPr lang="en-IN" sz="1800" dirty="0">
                <a:solidFill>
                  <a:srgbClr val="24292E"/>
                </a:solidFill>
                <a:effectLst/>
                <a:latin typeface="Segoe UI" panose="020B0502040204020203"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B551AF5E-2AA9-B378-87BB-46E55FEF4BAD}"/>
              </a:ext>
            </a:extLst>
          </p:cNvPr>
          <p:cNvPicPr>
            <a:picLocks noChangeAspect="1"/>
          </p:cNvPicPr>
          <p:nvPr/>
        </p:nvPicPr>
        <p:blipFill rotWithShape="1">
          <a:blip r:embed="rId3"/>
          <a:srcRect l="1767" t="23551" r="59217" b="5907"/>
          <a:stretch/>
        </p:blipFill>
        <p:spPr>
          <a:xfrm>
            <a:off x="7977673" y="229801"/>
            <a:ext cx="3848567" cy="3119889"/>
          </a:xfrm>
          <a:prstGeom prst="rect">
            <a:avLst/>
          </a:prstGeom>
        </p:spPr>
      </p:pic>
      <p:pic>
        <p:nvPicPr>
          <p:cNvPr id="19" name="Picture 18">
            <a:extLst>
              <a:ext uri="{FF2B5EF4-FFF2-40B4-BE49-F238E27FC236}">
                <a16:creationId xmlns:a16="http://schemas.microsoft.com/office/drawing/2014/main" id="{D6F5E085-7CA4-426C-97CD-7D5A4C48245D}"/>
              </a:ext>
            </a:extLst>
          </p:cNvPr>
          <p:cNvPicPr>
            <a:picLocks noChangeAspect="1"/>
          </p:cNvPicPr>
          <p:nvPr/>
        </p:nvPicPr>
        <p:blipFill rotWithShape="1">
          <a:blip r:embed="rId4"/>
          <a:srcRect l="2690" t="22811" r="45097" b="26680"/>
          <a:stretch/>
        </p:blipFill>
        <p:spPr>
          <a:xfrm>
            <a:off x="6913984" y="3429000"/>
            <a:ext cx="4781193" cy="2313992"/>
          </a:xfrm>
          <a:prstGeom prst="rect">
            <a:avLst/>
          </a:prstGeom>
        </p:spPr>
      </p:pic>
      <p:pic>
        <p:nvPicPr>
          <p:cNvPr id="21" name="Picture 20">
            <a:extLst>
              <a:ext uri="{FF2B5EF4-FFF2-40B4-BE49-F238E27FC236}">
                <a16:creationId xmlns:a16="http://schemas.microsoft.com/office/drawing/2014/main" id="{16ED5209-DCDC-8F45-9DF1-77A14F58405D}"/>
              </a:ext>
            </a:extLst>
          </p:cNvPr>
          <p:cNvPicPr>
            <a:picLocks noChangeAspect="1"/>
          </p:cNvPicPr>
          <p:nvPr/>
        </p:nvPicPr>
        <p:blipFill rotWithShape="1">
          <a:blip r:embed="rId5"/>
          <a:srcRect l="3279" t="30408" r="50189" b="9055"/>
          <a:stretch/>
        </p:blipFill>
        <p:spPr>
          <a:xfrm>
            <a:off x="496824" y="2772766"/>
            <a:ext cx="4336434" cy="2640832"/>
          </a:xfrm>
          <a:prstGeom prst="rect">
            <a:avLst/>
          </a:prstGeom>
        </p:spPr>
      </p:pic>
      <p:pic>
        <p:nvPicPr>
          <p:cNvPr id="23" name="Picture 22">
            <a:extLst>
              <a:ext uri="{FF2B5EF4-FFF2-40B4-BE49-F238E27FC236}">
                <a16:creationId xmlns:a16="http://schemas.microsoft.com/office/drawing/2014/main" id="{AFDC3200-3183-20A8-F6DB-B48159D2FFC3}"/>
              </a:ext>
            </a:extLst>
          </p:cNvPr>
          <p:cNvPicPr>
            <a:picLocks noChangeAspect="1"/>
          </p:cNvPicPr>
          <p:nvPr/>
        </p:nvPicPr>
        <p:blipFill rotWithShape="1">
          <a:blip r:embed="rId6"/>
          <a:srcRect l="3216" t="48767" r="48246" b="13393"/>
          <a:stretch/>
        </p:blipFill>
        <p:spPr>
          <a:xfrm>
            <a:off x="3370215" y="4301412"/>
            <a:ext cx="3438143" cy="1834002"/>
          </a:xfrm>
          <a:prstGeom prst="rect">
            <a:avLst/>
          </a:prstGeom>
        </p:spPr>
      </p:pic>
    </p:spTree>
    <p:extLst>
      <p:ext uri="{BB962C8B-B14F-4D97-AF65-F5344CB8AC3E}">
        <p14:creationId xmlns:p14="http://schemas.microsoft.com/office/powerpoint/2010/main" val="362710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972B179-9A39-F197-0CFF-F87854F001C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62AACBFF-C221-8D05-A174-D94AC454B69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30D96939-1AA4-E26C-E528-2FDE2D09DA87}"/>
              </a:ext>
            </a:extLst>
          </p:cNvPr>
          <p:cNvSpPr>
            <a:spLocks noGrp="1"/>
          </p:cNvSpPr>
          <p:nvPr>
            <p:ph type="sldNum" sz="quarter" idx="12"/>
          </p:nvPr>
        </p:nvSpPr>
        <p:spPr/>
        <p:txBody>
          <a:bodyPr/>
          <a:lstStyle/>
          <a:p>
            <a:fld id="{58FB4751-880F-D840-AAA9-3A15815CC996}" type="slidenum">
              <a:rPr lang="en-US" smtClean="0"/>
              <a:pPr/>
              <a:t>28</a:t>
            </a:fld>
            <a:endParaRPr lang="en-US" dirty="0"/>
          </a:p>
        </p:txBody>
      </p:sp>
      <p:sp>
        <p:nvSpPr>
          <p:cNvPr id="9" name="Title 8">
            <a:extLst>
              <a:ext uri="{FF2B5EF4-FFF2-40B4-BE49-F238E27FC236}">
                <a16:creationId xmlns:a16="http://schemas.microsoft.com/office/drawing/2014/main" id="{F1B4358C-661A-E4C2-EF92-5AC4FCE833BD}"/>
              </a:ext>
            </a:extLst>
          </p:cNvPr>
          <p:cNvSpPr>
            <a:spLocks noGrp="1"/>
          </p:cNvSpPr>
          <p:nvPr>
            <p:ph type="title"/>
          </p:nvPr>
        </p:nvSpPr>
        <p:spPr/>
        <p:txBody>
          <a:bodyPr/>
          <a:lstStyle/>
          <a:p>
            <a:r>
              <a:rPr lang="en-IN" dirty="0">
                <a:solidFill>
                  <a:srgbClr val="C00000"/>
                </a:solidFill>
              </a:rPr>
              <a:t>Google play store analysis</a:t>
            </a:r>
          </a:p>
        </p:txBody>
      </p:sp>
      <p:sp>
        <p:nvSpPr>
          <p:cNvPr id="15" name="TextBox 14">
            <a:extLst>
              <a:ext uri="{FF2B5EF4-FFF2-40B4-BE49-F238E27FC236}">
                <a16:creationId xmlns:a16="http://schemas.microsoft.com/office/drawing/2014/main" id="{140FE1E3-F340-EF3B-AA78-3FADC831C352}"/>
              </a:ext>
            </a:extLst>
          </p:cNvPr>
          <p:cNvSpPr txBox="1"/>
          <p:nvPr/>
        </p:nvSpPr>
        <p:spPr>
          <a:xfrm>
            <a:off x="5328285" y="1647736"/>
            <a:ext cx="6099810" cy="1200329"/>
          </a:xfrm>
          <a:prstGeom prst="rect">
            <a:avLst/>
          </a:prstGeom>
          <a:noFill/>
        </p:spPr>
        <p:txBody>
          <a:bodyPr wrap="square">
            <a:spAutoFit/>
          </a:bodyPr>
          <a:lstStyle/>
          <a:p>
            <a:pPr fontAlgn="base">
              <a:spcBef>
                <a:spcPts val="790"/>
              </a:spcBef>
              <a:spcAft>
                <a:spcPts val="79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dataset holds app data from 2010 until 2018. Each app (row) has values for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catergory</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rating, size, and more, this information is scraped from the Google Play Store. This app information would not be available without it.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833858E-7D79-9342-C404-8B1029D29CDD}"/>
              </a:ext>
            </a:extLst>
          </p:cNvPr>
          <p:cNvPicPr>
            <a:picLocks noChangeAspect="1"/>
          </p:cNvPicPr>
          <p:nvPr/>
        </p:nvPicPr>
        <p:blipFill rotWithShape="1">
          <a:blip r:embed="rId2"/>
          <a:srcRect l="2869" t="23504" r="35318" b="8861"/>
          <a:stretch/>
        </p:blipFill>
        <p:spPr>
          <a:xfrm>
            <a:off x="365760" y="1524808"/>
            <a:ext cx="4887375" cy="2397968"/>
          </a:xfrm>
          <a:prstGeom prst="rect">
            <a:avLst/>
          </a:prstGeom>
        </p:spPr>
      </p:pic>
      <p:pic>
        <p:nvPicPr>
          <p:cNvPr id="19" name="Picture 18">
            <a:extLst>
              <a:ext uri="{FF2B5EF4-FFF2-40B4-BE49-F238E27FC236}">
                <a16:creationId xmlns:a16="http://schemas.microsoft.com/office/drawing/2014/main" id="{63A1FD62-79E3-7A8D-4F23-839503E0CF64}"/>
              </a:ext>
            </a:extLst>
          </p:cNvPr>
          <p:cNvPicPr>
            <a:picLocks noChangeAspect="1"/>
          </p:cNvPicPr>
          <p:nvPr/>
        </p:nvPicPr>
        <p:blipFill rotWithShape="1">
          <a:blip r:embed="rId3"/>
          <a:srcRect t="24050" r="45294" b="48162"/>
          <a:stretch/>
        </p:blipFill>
        <p:spPr>
          <a:xfrm>
            <a:off x="576072" y="4001526"/>
            <a:ext cx="4503574" cy="1486373"/>
          </a:xfrm>
          <a:prstGeom prst="rect">
            <a:avLst/>
          </a:prstGeom>
        </p:spPr>
      </p:pic>
      <p:pic>
        <p:nvPicPr>
          <p:cNvPr id="21" name="Picture 20">
            <a:extLst>
              <a:ext uri="{FF2B5EF4-FFF2-40B4-BE49-F238E27FC236}">
                <a16:creationId xmlns:a16="http://schemas.microsoft.com/office/drawing/2014/main" id="{C9D6ACE7-01F9-7EDC-171B-BADD8F67C648}"/>
              </a:ext>
            </a:extLst>
          </p:cNvPr>
          <p:cNvPicPr>
            <a:picLocks noChangeAspect="1"/>
          </p:cNvPicPr>
          <p:nvPr/>
        </p:nvPicPr>
        <p:blipFill rotWithShape="1">
          <a:blip r:embed="rId4"/>
          <a:srcRect l="2412" t="24274" r="52617" b="16604"/>
          <a:stretch/>
        </p:blipFill>
        <p:spPr>
          <a:xfrm>
            <a:off x="5833872" y="2898558"/>
            <a:ext cx="4887375" cy="3077796"/>
          </a:xfrm>
          <a:prstGeom prst="rect">
            <a:avLst/>
          </a:prstGeom>
        </p:spPr>
      </p:pic>
    </p:spTree>
    <p:extLst>
      <p:ext uri="{BB962C8B-B14F-4D97-AF65-F5344CB8AC3E}">
        <p14:creationId xmlns:p14="http://schemas.microsoft.com/office/powerpoint/2010/main" val="239166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4D8D789-00D7-DDCB-088D-38316A1D381C}"/>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3E9E97E4-CC4E-ECF7-7806-8E83518DCA98}"/>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3A685E61-3C22-0E91-FFFD-E0951518DB48}"/>
              </a:ext>
            </a:extLst>
          </p:cNvPr>
          <p:cNvSpPr>
            <a:spLocks noGrp="1"/>
          </p:cNvSpPr>
          <p:nvPr>
            <p:ph type="sldNum" sz="quarter" idx="12"/>
          </p:nvPr>
        </p:nvSpPr>
        <p:spPr/>
        <p:txBody>
          <a:bodyPr/>
          <a:lstStyle/>
          <a:p>
            <a:fld id="{58FB4751-880F-D840-AAA9-3A15815CC996}" type="slidenum">
              <a:rPr lang="en-US" smtClean="0"/>
              <a:pPr/>
              <a:t>29</a:t>
            </a:fld>
            <a:endParaRPr lang="en-US" dirty="0"/>
          </a:p>
        </p:txBody>
      </p:sp>
      <p:sp>
        <p:nvSpPr>
          <p:cNvPr id="9" name="Title 8">
            <a:extLst>
              <a:ext uri="{FF2B5EF4-FFF2-40B4-BE49-F238E27FC236}">
                <a16:creationId xmlns:a16="http://schemas.microsoft.com/office/drawing/2014/main" id="{9C090FE0-8422-0461-0537-A9B8B6392FAA}"/>
              </a:ext>
            </a:extLst>
          </p:cNvPr>
          <p:cNvSpPr>
            <a:spLocks noGrp="1"/>
          </p:cNvSpPr>
          <p:nvPr>
            <p:ph type="title"/>
          </p:nvPr>
        </p:nvSpPr>
        <p:spPr>
          <a:xfrm>
            <a:off x="512064" y="472370"/>
            <a:ext cx="10515600" cy="676656"/>
          </a:xfrm>
        </p:spPr>
        <p:txBody>
          <a:bodyPr/>
          <a:lstStyle/>
          <a:p>
            <a:r>
              <a:rPr lang="en-IN" dirty="0">
                <a:solidFill>
                  <a:srgbClr val="7030A0"/>
                </a:solidFill>
              </a:rPr>
              <a:t>Suicide data analysis</a:t>
            </a:r>
          </a:p>
        </p:txBody>
      </p:sp>
      <p:sp>
        <p:nvSpPr>
          <p:cNvPr id="17" name="TextBox 16">
            <a:extLst>
              <a:ext uri="{FF2B5EF4-FFF2-40B4-BE49-F238E27FC236}">
                <a16:creationId xmlns:a16="http://schemas.microsoft.com/office/drawing/2014/main" id="{169B2D74-AF2F-22AB-7D37-664C534BEB48}"/>
              </a:ext>
            </a:extLst>
          </p:cNvPr>
          <p:cNvSpPr txBox="1"/>
          <p:nvPr/>
        </p:nvSpPr>
        <p:spPr>
          <a:xfrm>
            <a:off x="6089780" y="1286018"/>
            <a:ext cx="6102220" cy="1262846"/>
          </a:xfrm>
          <a:prstGeom prst="rect">
            <a:avLst/>
          </a:prstGeom>
          <a:noFill/>
        </p:spPr>
        <p:txBody>
          <a:bodyPr wrap="square">
            <a:spAutoFit/>
          </a:bodyPr>
          <a:lstStyle/>
          <a:p>
            <a:pPr>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compiled dataset pulled from four other datasets linked by time and place, and was built to find signals correlated to increased suicide rates among different cohorts globally, across the socio-economic spectrum.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04903140-07F9-B2E7-3A02-197BE5DE624C}"/>
              </a:ext>
            </a:extLst>
          </p:cNvPr>
          <p:cNvPicPr>
            <a:picLocks noChangeAspect="1"/>
          </p:cNvPicPr>
          <p:nvPr/>
        </p:nvPicPr>
        <p:blipFill rotWithShape="1">
          <a:blip r:embed="rId2"/>
          <a:srcRect l="3338" t="22194" r="44557" b="7561"/>
          <a:stretch/>
        </p:blipFill>
        <p:spPr>
          <a:xfrm>
            <a:off x="6986762" y="2702778"/>
            <a:ext cx="4534678" cy="2687216"/>
          </a:xfrm>
          <a:prstGeom prst="rect">
            <a:avLst/>
          </a:prstGeom>
        </p:spPr>
      </p:pic>
      <p:pic>
        <p:nvPicPr>
          <p:cNvPr id="25" name="Picture 24">
            <a:extLst>
              <a:ext uri="{FF2B5EF4-FFF2-40B4-BE49-F238E27FC236}">
                <a16:creationId xmlns:a16="http://schemas.microsoft.com/office/drawing/2014/main" id="{ABA786C5-47B7-9695-A262-3BA9766DA01D}"/>
              </a:ext>
            </a:extLst>
          </p:cNvPr>
          <p:cNvPicPr>
            <a:picLocks noChangeAspect="1"/>
          </p:cNvPicPr>
          <p:nvPr/>
        </p:nvPicPr>
        <p:blipFill rotWithShape="1">
          <a:blip r:embed="rId3"/>
          <a:srcRect l="3074" t="25048" r="45530" b="42136"/>
          <a:stretch/>
        </p:blipFill>
        <p:spPr>
          <a:xfrm>
            <a:off x="805979" y="1472631"/>
            <a:ext cx="4963885" cy="1576874"/>
          </a:xfrm>
          <a:prstGeom prst="rect">
            <a:avLst/>
          </a:prstGeom>
        </p:spPr>
      </p:pic>
      <p:pic>
        <p:nvPicPr>
          <p:cNvPr id="27" name="Picture 26">
            <a:extLst>
              <a:ext uri="{FF2B5EF4-FFF2-40B4-BE49-F238E27FC236}">
                <a16:creationId xmlns:a16="http://schemas.microsoft.com/office/drawing/2014/main" id="{7C9C6644-ADDC-58E0-14E7-DA3A7C58EC96}"/>
              </a:ext>
            </a:extLst>
          </p:cNvPr>
          <p:cNvPicPr>
            <a:picLocks noChangeAspect="1"/>
          </p:cNvPicPr>
          <p:nvPr/>
        </p:nvPicPr>
        <p:blipFill rotWithShape="1">
          <a:blip r:embed="rId4"/>
          <a:srcRect l="2515" t="30862" r="51256" b="7627"/>
          <a:stretch/>
        </p:blipFill>
        <p:spPr>
          <a:xfrm>
            <a:off x="1707503" y="3130380"/>
            <a:ext cx="5169158" cy="2687217"/>
          </a:xfrm>
          <a:prstGeom prst="rect">
            <a:avLst/>
          </a:prstGeom>
        </p:spPr>
      </p:pic>
    </p:spTree>
    <p:extLst>
      <p:ext uri="{BB962C8B-B14F-4D97-AF65-F5344CB8AC3E}">
        <p14:creationId xmlns:p14="http://schemas.microsoft.com/office/powerpoint/2010/main" val="272237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670560" y="1001765"/>
            <a:ext cx="6502620" cy="676656"/>
          </a:xfrm>
        </p:spPr>
        <p:txBody>
          <a:bodyPr/>
          <a:lstStyle/>
          <a:p>
            <a:r>
              <a:rPr lang="en-US" sz="3600" dirty="0"/>
              <a:t>Introduction</a:t>
            </a:r>
            <a:br>
              <a:rPr lang="en-US" sz="3600" dirty="0"/>
            </a:br>
            <a:r>
              <a:rPr lang="en-US" sz="3600" dirty="0"/>
              <a:t>(Random forest Regression)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lstStyle/>
          <a:p>
            <a:pPr marL="285750" indent="-285750">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Random Forest is a powerful and versatile supervised machine learning algorithm that grows and combines multiple decision trees.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 forest regression is a machine learning algorithm that is used for regression tasks.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a type of ensemble learning algorithm that combines the results of multiple decision trees to make more accurate predictions. </a:t>
            </a:r>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IN" dirty="0"/>
              <a:t>Algorithm : Random Forest(Regression) </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pic>
        <p:nvPicPr>
          <p:cNvPr id="25" name="Picture 2" descr="Decision Tree Nodes">
            <a:extLst>
              <a:ext uri="{FF2B5EF4-FFF2-40B4-BE49-F238E27FC236}">
                <a16:creationId xmlns:a16="http://schemas.microsoft.com/office/drawing/2014/main" id="{755E8619-F2A4-22D7-42B3-EC9457FD6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622" y="1252044"/>
            <a:ext cx="5569306" cy="435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BB7E0-4A93-EE14-5DA8-ADD8C2A6952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A292433-09B7-3027-5D87-B78CFC3666AE}"/>
              </a:ext>
            </a:extLst>
          </p:cNvPr>
          <p:cNvSpPr>
            <a:spLocks noGrp="1"/>
          </p:cNvSpPr>
          <p:nvPr>
            <p:ph type="ftr" sz="quarter" idx="11"/>
          </p:nvPr>
        </p:nvSpPr>
        <p:spPr>
          <a:xfrm>
            <a:off x="4471416" y="6404346"/>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71A36744-93A9-025E-BAF7-C39FA3C74E44}"/>
              </a:ext>
            </a:extLst>
          </p:cNvPr>
          <p:cNvSpPr>
            <a:spLocks noGrp="1"/>
          </p:cNvSpPr>
          <p:nvPr>
            <p:ph type="sldNum" sz="quarter" idx="12"/>
          </p:nvPr>
        </p:nvSpPr>
        <p:spPr/>
        <p:txBody>
          <a:bodyPr/>
          <a:lstStyle/>
          <a:p>
            <a:fld id="{58FB4751-880F-D840-AAA9-3A15815CC996}" type="slidenum">
              <a:rPr lang="en-US" smtClean="0"/>
              <a:t>30</a:t>
            </a:fld>
            <a:endParaRPr lang="en-US" dirty="0"/>
          </a:p>
        </p:txBody>
      </p:sp>
      <p:sp>
        <p:nvSpPr>
          <p:cNvPr id="5" name="Title 4">
            <a:extLst>
              <a:ext uri="{FF2B5EF4-FFF2-40B4-BE49-F238E27FC236}">
                <a16:creationId xmlns:a16="http://schemas.microsoft.com/office/drawing/2014/main" id="{7A3C6C24-9D2D-2033-9068-7212DDFDDEFC}"/>
              </a:ext>
            </a:extLst>
          </p:cNvPr>
          <p:cNvSpPr>
            <a:spLocks noGrp="1"/>
          </p:cNvSpPr>
          <p:nvPr>
            <p:ph type="title"/>
          </p:nvPr>
        </p:nvSpPr>
        <p:spPr>
          <a:xfrm>
            <a:off x="3505884" y="298206"/>
            <a:ext cx="10515600" cy="676656"/>
          </a:xfrm>
        </p:spPr>
        <p:txBody>
          <a:bodyPr/>
          <a:lstStyle/>
          <a:p>
            <a:r>
              <a:rPr lang="en-IN" dirty="0"/>
              <a:t>Deployment</a:t>
            </a:r>
          </a:p>
        </p:txBody>
      </p:sp>
      <p:pic>
        <p:nvPicPr>
          <p:cNvPr id="9" name="Content Placeholder 8">
            <a:extLst>
              <a:ext uri="{FF2B5EF4-FFF2-40B4-BE49-F238E27FC236}">
                <a16:creationId xmlns:a16="http://schemas.microsoft.com/office/drawing/2014/main" id="{167DC68A-33D2-A3CA-D95F-B3C9CBC1BA30}"/>
              </a:ext>
            </a:extLst>
          </p:cNvPr>
          <p:cNvPicPr>
            <a:picLocks noGrp="1" noChangeAspect="1"/>
          </p:cNvPicPr>
          <p:nvPr>
            <p:ph idx="1"/>
          </p:nvPr>
        </p:nvPicPr>
        <p:blipFill rotWithShape="1">
          <a:blip r:embed="rId2"/>
          <a:srcRect l="11921" t="11113" r="14708" b="5610"/>
          <a:stretch/>
        </p:blipFill>
        <p:spPr>
          <a:xfrm>
            <a:off x="5691674" y="1494857"/>
            <a:ext cx="6176866" cy="4449955"/>
          </a:xfrm>
        </p:spPr>
      </p:pic>
      <p:pic>
        <p:nvPicPr>
          <p:cNvPr id="14" name="Picture 13">
            <a:extLst>
              <a:ext uri="{FF2B5EF4-FFF2-40B4-BE49-F238E27FC236}">
                <a16:creationId xmlns:a16="http://schemas.microsoft.com/office/drawing/2014/main" id="{0DE66669-51A3-7615-CFDC-0247218576FB}"/>
              </a:ext>
            </a:extLst>
          </p:cNvPr>
          <p:cNvPicPr>
            <a:picLocks noChangeAspect="1"/>
          </p:cNvPicPr>
          <p:nvPr/>
        </p:nvPicPr>
        <p:blipFill rotWithShape="1">
          <a:blip r:embed="rId3"/>
          <a:srcRect l="11862" t="56190" r="20026" b="10205"/>
          <a:stretch/>
        </p:blipFill>
        <p:spPr>
          <a:xfrm>
            <a:off x="99527" y="974862"/>
            <a:ext cx="5881396" cy="2304662"/>
          </a:xfrm>
          <a:prstGeom prst="rect">
            <a:avLst/>
          </a:prstGeom>
        </p:spPr>
      </p:pic>
      <p:pic>
        <p:nvPicPr>
          <p:cNvPr id="16" name="Picture 15">
            <a:extLst>
              <a:ext uri="{FF2B5EF4-FFF2-40B4-BE49-F238E27FC236}">
                <a16:creationId xmlns:a16="http://schemas.microsoft.com/office/drawing/2014/main" id="{CDBF2FDE-E09F-5BC2-5A5A-80589FB50BE6}"/>
              </a:ext>
            </a:extLst>
          </p:cNvPr>
          <p:cNvPicPr>
            <a:picLocks noChangeAspect="1"/>
          </p:cNvPicPr>
          <p:nvPr/>
        </p:nvPicPr>
        <p:blipFill rotWithShape="1">
          <a:blip r:embed="rId4"/>
          <a:srcRect l="11862" t="21797" r="50944" b="47821"/>
          <a:stretch/>
        </p:blipFill>
        <p:spPr>
          <a:xfrm>
            <a:off x="628262" y="3429000"/>
            <a:ext cx="4534678" cy="2083620"/>
          </a:xfrm>
          <a:prstGeom prst="rect">
            <a:avLst/>
          </a:prstGeom>
        </p:spPr>
      </p:pic>
    </p:spTree>
    <p:extLst>
      <p:ext uri="{BB962C8B-B14F-4D97-AF65-F5344CB8AC3E}">
        <p14:creationId xmlns:p14="http://schemas.microsoft.com/office/powerpoint/2010/main" val="351688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C3B-DD80-0EDD-1008-A2E933396143}"/>
              </a:ext>
            </a:extLst>
          </p:cNvPr>
          <p:cNvSpPr>
            <a:spLocks noGrp="1"/>
          </p:cNvSpPr>
          <p:nvPr>
            <p:ph type="title"/>
          </p:nvPr>
        </p:nvSpPr>
        <p:spPr>
          <a:xfrm>
            <a:off x="-291613" y="0"/>
            <a:ext cx="6229530" cy="1325563"/>
          </a:xfrm>
        </p:spPr>
        <p:txBody>
          <a:bodyPr/>
          <a:lstStyle/>
          <a:p>
            <a:r>
              <a:rPr lang="en-IN" sz="4000" dirty="0"/>
              <a:t>Deployment</a:t>
            </a:r>
          </a:p>
        </p:txBody>
      </p:sp>
      <p:sp>
        <p:nvSpPr>
          <p:cNvPr id="4" name="Content Placeholder 3">
            <a:extLst>
              <a:ext uri="{FF2B5EF4-FFF2-40B4-BE49-F238E27FC236}">
                <a16:creationId xmlns:a16="http://schemas.microsoft.com/office/drawing/2014/main" id="{30839B85-B0C2-A7EA-6C9E-A4C41F838A2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EA1F0C7-52FA-67CA-E527-10A849D5C7DB}"/>
              </a:ext>
            </a:extLst>
          </p:cNvPr>
          <p:cNvPicPr>
            <a:picLocks noChangeAspect="1"/>
          </p:cNvPicPr>
          <p:nvPr/>
        </p:nvPicPr>
        <p:blipFill rotWithShape="1">
          <a:blip r:embed="rId2"/>
          <a:srcRect l="23112" t="12906" r="19949" b="4898"/>
          <a:stretch/>
        </p:blipFill>
        <p:spPr>
          <a:xfrm>
            <a:off x="5570376" y="381222"/>
            <a:ext cx="6466112" cy="4946557"/>
          </a:xfrm>
          <a:prstGeom prst="rect">
            <a:avLst/>
          </a:prstGeom>
        </p:spPr>
      </p:pic>
      <p:pic>
        <p:nvPicPr>
          <p:cNvPr id="10" name="Picture 9">
            <a:extLst>
              <a:ext uri="{FF2B5EF4-FFF2-40B4-BE49-F238E27FC236}">
                <a16:creationId xmlns:a16="http://schemas.microsoft.com/office/drawing/2014/main" id="{E6D386C2-FF53-1687-324A-D7DF990285E6}"/>
              </a:ext>
            </a:extLst>
          </p:cNvPr>
          <p:cNvPicPr>
            <a:picLocks noChangeAspect="1"/>
          </p:cNvPicPr>
          <p:nvPr/>
        </p:nvPicPr>
        <p:blipFill rotWithShape="1">
          <a:blip r:embed="rId3"/>
          <a:srcRect l="18674" t="11973" r="22030" b="5559"/>
          <a:stretch/>
        </p:blipFill>
        <p:spPr>
          <a:xfrm>
            <a:off x="447332" y="1736110"/>
            <a:ext cx="5010332" cy="4946557"/>
          </a:xfrm>
          <a:prstGeom prst="rect">
            <a:avLst/>
          </a:prstGeom>
        </p:spPr>
      </p:pic>
    </p:spTree>
    <p:extLst>
      <p:ext uri="{BB962C8B-B14F-4D97-AF65-F5344CB8AC3E}">
        <p14:creationId xmlns:p14="http://schemas.microsoft.com/office/powerpoint/2010/main" val="2306969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B9D59-4DF2-4B55-C05B-4B2DA09F1863}"/>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DF9ECBD-D228-9948-9D99-1CDEF2CB619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EB5BE2C-2008-0250-6BB6-D8768238C2E5}"/>
              </a:ext>
            </a:extLst>
          </p:cNvPr>
          <p:cNvSpPr>
            <a:spLocks noGrp="1"/>
          </p:cNvSpPr>
          <p:nvPr>
            <p:ph type="sldNum" sz="quarter" idx="12"/>
          </p:nvPr>
        </p:nvSpPr>
        <p:spPr/>
        <p:txBody>
          <a:bodyPr/>
          <a:lstStyle/>
          <a:p>
            <a:fld id="{58FB4751-880F-D840-AAA9-3A15815CC996}" type="slidenum">
              <a:rPr lang="en-US" smtClean="0"/>
              <a:t>32</a:t>
            </a:fld>
            <a:endParaRPr lang="en-US" dirty="0"/>
          </a:p>
        </p:txBody>
      </p:sp>
      <p:sp>
        <p:nvSpPr>
          <p:cNvPr id="5" name="Title 4">
            <a:extLst>
              <a:ext uri="{FF2B5EF4-FFF2-40B4-BE49-F238E27FC236}">
                <a16:creationId xmlns:a16="http://schemas.microsoft.com/office/drawing/2014/main" id="{991DBEC3-C573-9518-6127-D59F15E31CA4}"/>
              </a:ext>
            </a:extLst>
          </p:cNvPr>
          <p:cNvSpPr>
            <a:spLocks noGrp="1"/>
          </p:cNvSpPr>
          <p:nvPr>
            <p:ph type="title"/>
          </p:nvPr>
        </p:nvSpPr>
        <p:spPr>
          <a:xfrm>
            <a:off x="1005840" y="4320063"/>
            <a:ext cx="10515600" cy="676656"/>
          </a:xfrm>
        </p:spPr>
        <p:txBody>
          <a:bodyPr/>
          <a:lstStyle/>
          <a:p>
            <a:r>
              <a:rPr lang="en-IN" dirty="0"/>
              <a:t>Deployment</a:t>
            </a:r>
          </a:p>
        </p:txBody>
      </p:sp>
      <p:pic>
        <p:nvPicPr>
          <p:cNvPr id="14" name="Content Placeholder 13">
            <a:extLst>
              <a:ext uri="{FF2B5EF4-FFF2-40B4-BE49-F238E27FC236}">
                <a16:creationId xmlns:a16="http://schemas.microsoft.com/office/drawing/2014/main" id="{CFEC50DB-8AEE-96B9-15A0-62572E595C49}"/>
              </a:ext>
            </a:extLst>
          </p:cNvPr>
          <p:cNvPicPr>
            <a:picLocks noGrp="1" noChangeAspect="1"/>
          </p:cNvPicPr>
          <p:nvPr>
            <p:ph idx="1"/>
          </p:nvPr>
        </p:nvPicPr>
        <p:blipFill rotWithShape="1">
          <a:blip r:embed="rId2"/>
          <a:srcRect l="22617" t="13039" r="24447" b="4405"/>
          <a:stretch/>
        </p:blipFill>
        <p:spPr>
          <a:xfrm>
            <a:off x="266481" y="210639"/>
            <a:ext cx="5236464" cy="3610947"/>
          </a:xfrm>
        </p:spPr>
      </p:pic>
      <p:pic>
        <p:nvPicPr>
          <p:cNvPr id="16" name="Picture 15">
            <a:extLst>
              <a:ext uri="{FF2B5EF4-FFF2-40B4-BE49-F238E27FC236}">
                <a16:creationId xmlns:a16="http://schemas.microsoft.com/office/drawing/2014/main" id="{5F8581D8-E270-C172-9D95-5398A221A63C}"/>
              </a:ext>
            </a:extLst>
          </p:cNvPr>
          <p:cNvPicPr>
            <a:picLocks noChangeAspect="1"/>
          </p:cNvPicPr>
          <p:nvPr/>
        </p:nvPicPr>
        <p:blipFill rotWithShape="1">
          <a:blip r:embed="rId3"/>
          <a:srcRect l="23764" t="14150" r="25344" b="5733"/>
          <a:stretch/>
        </p:blipFill>
        <p:spPr>
          <a:xfrm>
            <a:off x="6506454" y="79102"/>
            <a:ext cx="4709347" cy="2772871"/>
          </a:xfrm>
          <a:prstGeom prst="rect">
            <a:avLst/>
          </a:prstGeom>
        </p:spPr>
      </p:pic>
      <p:pic>
        <p:nvPicPr>
          <p:cNvPr id="18" name="Picture 17">
            <a:extLst>
              <a:ext uri="{FF2B5EF4-FFF2-40B4-BE49-F238E27FC236}">
                <a16:creationId xmlns:a16="http://schemas.microsoft.com/office/drawing/2014/main" id="{85934183-00BD-8339-448B-492239B764AD}"/>
              </a:ext>
            </a:extLst>
          </p:cNvPr>
          <p:cNvPicPr>
            <a:picLocks noChangeAspect="1"/>
          </p:cNvPicPr>
          <p:nvPr/>
        </p:nvPicPr>
        <p:blipFill rotWithShape="1">
          <a:blip r:embed="rId4"/>
          <a:srcRect l="24949" t="16598" r="25448" b="5733"/>
          <a:stretch/>
        </p:blipFill>
        <p:spPr>
          <a:xfrm>
            <a:off x="5734813" y="2964570"/>
            <a:ext cx="5480988" cy="3275045"/>
          </a:xfrm>
          <a:prstGeom prst="rect">
            <a:avLst/>
          </a:prstGeom>
        </p:spPr>
      </p:pic>
    </p:spTree>
    <p:extLst>
      <p:ext uri="{BB962C8B-B14F-4D97-AF65-F5344CB8AC3E}">
        <p14:creationId xmlns:p14="http://schemas.microsoft.com/office/powerpoint/2010/main" val="2466075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3B853CD0-39F6-C9C0-7959-6AA786AF0FC6}"/>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75E40973-8899-14FC-068F-B2A44D5CB03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9E91AF52-E86D-1A0A-49B3-ADE2B96AC32E}"/>
              </a:ext>
            </a:extLst>
          </p:cNvPr>
          <p:cNvSpPr>
            <a:spLocks noGrp="1"/>
          </p:cNvSpPr>
          <p:nvPr>
            <p:ph type="sldNum" sz="quarter" idx="12"/>
          </p:nvPr>
        </p:nvSpPr>
        <p:spPr/>
        <p:txBody>
          <a:bodyPr/>
          <a:lstStyle/>
          <a:p>
            <a:fld id="{58FB4751-880F-D840-AAA9-3A15815CC996}" type="slidenum">
              <a:rPr lang="en-US" smtClean="0"/>
              <a:pPr/>
              <a:t>33</a:t>
            </a:fld>
            <a:endParaRPr lang="en-US" dirty="0"/>
          </a:p>
        </p:txBody>
      </p:sp>
      <p:sp>
        <p:nvSpPr>
          <p:cNvPr id="9" name="Title 8">
            <a:extLst>
              <a:ext uri="{FF2B5EF4-FFF2-40B4-BE49-F238E27FC236}">
                <a16:creationId xmlns:a16="http://schemas.microsoft.com/office/drawing/2014/main" id="{3550F037-5860-2755-3E16-E9D7AE077F62}"/>
              </a:ext>
            </a:extLst>
          </p:cNvPr>
          <p:cNvSpPr>
            <a:spLocks noGrp="1"/>
          </p:cNvSpPr>
          <p:nvPr>
            <p:ph type="title"/>
          </p:nvPr>
        </p:nvSpPr>
        <p:spPr>
          <a:xfrm>
            <a:off x="3400511" y="135295"/>
            <a:ext cx="10515600" cy="676656"/>
          </a:xfrm>
        </p:spPr>
        <p:txBody>
          <a:bodyPr/>
          <a:lstStyle/>
          <a:p>
            <a:r>
              <a:rPr lang="en-IN" dirty="0"/>
              <a:t>Deployment</a:t>
            </a:r>
          </a:p>
        </p:txBody>
      </p:sp>
      <p:pic>
        <p:nvPicPr>
          <p:cNvPr id="19" name="Picture 18">
            <a:extLst>
              <a:ext uri="{FF2B5EF4-FFF2-40B4-BE49-F238E27FC236}">
                <a16:creationId xmlns:a16="http://schemas.microsoft.com/office/drawing/2014/main" id="{BB9528BC-0534-9D44-53DA-5D3F42A96A82}"/>
              </a:ext>
            </a:extLst>
          </p:cNvPr>
          <p:cNvPicPr>
            <a:picLocks noChangeAspect="1"/>
          </p:cNvPicPr>
          <p:nvPr/>
        </p:nvPicPr>
        <p:blipFill rotWithShape="1">
          <a:blip r:embed="rId2"/>
          <a:srcRect l="24642" t="20544" r="24235" b="5733"/>
          <a:stretch/>
        </p:blipFill>
        <p:spPr>
          <a:xfrm>
            <a:off x="7350533" y="135295"/>
            <a:ext cx="4778206" cy="3990142"/>
          </a:xfrm>
          <a:prstGeom prst="rect">
            <a:avLst/>
          </a:prstGeom>
        </p:spPr>
      </p:pic>
      <p:pic>
        <p:nvPicPr>
          <p:cNvPr id="21" name="Picture 20">
            <a:extLst>
              <a:ext uri="{FF2B5EF4-FFF2-40B4-BE49-F238E27FC236}">
                <a16:creationId xmlns:a16="http://schemas.microsoft.com/office/drawing/2014/main" id="{691DB2D3-B42D-109C-937C-82AB6497F436}"/>
              </a:ext>
            </a:extLst>
          </p:cNvPr>
          <p:cNvPicPr>
            <a:picLocks noChangeAspect="1"/>
          </p:cNvPicPr>
          <p:nvPr/>
        </p:nvPicPr>
        <p:blipFill rotWithShape="1">
          <a:blip r:embed="rId3"/>
          <a:srcRect l="23535" t="16931" r="48265" b="7891"/>
          <a:stretch/>
        </p:blipFill>
        <p:spPr>
          <a:xfrm>
            <a:off x="3545011" y="1060519"/>
            <a:ext cx="3438145" cy="5155720"/>
          </a:xfrm>
          <a:prstGeom prst="rect">
            <a:avLst/>
          </a:prstGeom>
        </p:spPr>
      </p:pic>
      <p:pic>
        <p:nvPicPr>
          <p:cNvPr id="25" name="Picture 24">
            <a:extLst>
              <a:ext uri="{FF2B5EF4-FFF2-40B4-BE49-F238E27FC236}">
                <a16:creationId xmlns:a16="http://schemas.microsoft.com/office/drawing/2014/main" id="{9C562A69-66FB-042C-E70E-0B5D11C9A385}"/>
              </a:ext>
            </a:extLst>
          </p:cNvPr>
          <p:cNvPicPr>
            <a:picLocks noChangeAspect="1"/>
          </p:cNvPicPr>
          <p:nvPr/>
        </p:nvPicPr>
        <p:blipFill rotWithShape="1">
          <a:blip r:embed="rId4"/>
          <a:srcRect l="24934" t="13197" r="35875" b="5732"/>
          <a:stretch/>
        </p:blipFill>
        <p:spPr>
          <a:xfrm>
            <a:off x="221012" y="811951"/>
            <a:ext cx="3179500" cy="5559740"/>
          </a:xfrm>
          <a:prstGeom prst="rect">
            <a:avLst/>
          </a:prstGeom>
        </p:spPr>
      </p:pic>
      <p:pic>
        <p:nvPicPr>
          <p:cNvPr id="27" name="Picture 26">
            <a:extLst>
              <a:ext uri="{FF2B5EF4-FFF2-40B4-BE49-F238E27FC236}">
                <a16:creationId xmlns:a16="http://schemas.microsoft.com/office/drawing/2014/main" id="{4327539F-E563-EEC9-583B-8AECA1731CB9}"/>
              </a:ext>
            </a:extLst>
          </p:cNvPr>
          <p:cNvPicPr>
            <a:picLocks noChangeAspect="1"/>
          </p:cNvPicPr>
          <p:nvPr/>
        </p:nvPicPr>
        <p:blipFill rotWithShape="1">
          <a:blip r:embed="rId5"/>
          <a:srcRect l="25486" t="37414" r="25458" b="7092"/>
          <a:stretch/>
        </p:blipFill>
        <p:spPr>
          <a:xfrm>
            <a:off x="5264083" y="3090484"/>
            <a:ext cx="5355771" cy="3125755"/>
          </a:xfrm>
          <a:prstGeom prst="rect">
            <a:avLst/>
          </a:prstGeom>
        </p:spPr>
      </p:pic>
    </p:spTree>
    <p:extLst>
      <p:ext uri="{BB962C8B-B14F-4D97-AF65-F5344CB8AC3E}">
        <p14:creationId xmlns:p14="http://schemas.microsoft.com/office/powerpoint/2010/main" val="439984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66A3CC0-A614-4380-D38B-F9B5FCE33437}"/>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4B62DAEC-10A6-F9B8-4565-EB9C18390DC5}"/>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9BCF4EE1-F7A5-53CC-F6F8-C06061B2F0BD}"/>
              </a:ext>
            </a:extLst>
          </p:cNvPr>
          <p:cNvSpPr>
            <a:spLocks noGrp="1"/>
          </p:cNvSpPr>
          <p:nvPr>
            <p:ph type="sldNum" sz="quarter" idx="12"/>
          </p:nvPr>
        </p:nvSpPr>
        <p:spPr/>
        <p:txBody>
          <a:bodyPr/>
          <a:lstStyle/>
          <a:p>
            <a:fld id="{58FB4751-880F-D840-AAA9-3A15815CC996}" type="slidenum">
              <a:rPr lang="en-US" smtClean="0"/>
              <a:pPr/>
              <a:t>34</a:t>
            </a:fld>
            <a:endParaRPr lang="en-US" dirty="0"/>
          </a:p>
        </p:txBody>
      </p:sp>
      <p:sp>
        <p:nvSpPr>
          <p:cNvPr id="9" name="Title 8">
            <a:extLst>
              <a:ext uri="{FF2B5EF4-FFF2-40B4-BE49-F238E27FC236}">
                <a16:creationId xmlns:a16="http://schemas.microsoft.com/office/drawing/2014/main" id="{37C910DD-01FC-5F3B-6F88-29B312DAE42A}"/>
              </a:ext>
            </a:extLst>
          </p:cNvPr>
          <p:cNvSpPr>
            <a:spLocks noGrp="1"/>
          </p:cNvSpPr>
          <p:nvPr>
            <p:ph type="title"/>
          </p:nvPr>
        </p:nvSpPr>
        <p:spPr/>
        <p:txBody>
          <a:bodyPr/>
          <a:lstStyle/>
          <a:p>
            <a:r>
              <a:rPr lang="en-IN" dirty="0"/>
              <a:t>Deployment</a:t>
            </a:r>
          </a:p>
        </p:txBody>
      </p:sp>
      <p:pic>
        <p:nvPicPr>
          <p:cNvPr id="17" name="Picture 16">
            <a:extLst>
              <a:ext uri="{FF2B5EF4-FFF2-40B4-BE49-F238E27FC236}">
                <a16:creationId xmlns:a16="http://schemas.microsoft.com/office/drawing/2014/main" id="{12A8EC1E-5189-C866-09F2-9B03F640B44C}"/>
              </a:ext>
            </a:extLst>
          </p:cNvPr>
          <p:cNvPicPr>
            <a:picLocks noChangeAspect="1"/>
          </p:cNvPicPr>
          <p:nvPr/>
        </p:nvPicPr>
        <p:blipFill rotWithShape="1">
          <a:blip r:embed="rId2"/>
          <a:srcRect l="25485" t="34286" r="24847" b="27483"/>
          <a:stretch/>
        </p:blipFill>
        <p:spPr>
          <a:xfrm>
            <a:off x="5465873" y="82296"/>
            <a:ext cx="6055567" cy="1942447"/>
          </a:xfrm>
          <a:prstGeom prst="rect">
            <a:avLst/>
          </a:prstGeom>
        </p:spPr>
      </p:pic>
      <p:pic>
        <p:nvPicPr>
          <p:cNvPr id="21" name="Picture 20">
            <a:extLst>
              <a:ext uri="{FF2B5EF4-FFF2-40B4-BE49-F238E27FC236}">
                <a16:creationId xmlns:a16="http://schemas.microsoft.com/office/drawing/2014/main" id="{D14C4F81-F123-D9D6-92DF-EF63C0F83AA7}"/>
              </a:ext>
            </a:extLst>
          </p:cNvPr>
          <p:cNvPicPr>
            <a:picLocks noChangeAspect="1"/>
          </p:cNvPicPr>
          <p:nvPr/>
        </p:nvPicPr>
        <p:blipFill rotWithShape="1">
          <a:blip r:embed="rId3"/>
          <a:srcRect l="24796" t="20474" r="24541" b="4832"/>
          <a:stretch/>
        </p:blipFill>
        <p:spPr>
          <a:xfrm>
            <a:off x="253046" y="1683149"/>
            <a:ext cx="5130717" cy="4348252"/>
          </a:xfrm>
          <a:prstGeom prst="rect">
            <a:avLst/>
          </a:prstGeom>
        </p:spPr>
      </p:pic>
      <p:pic>
        <p:nvPicPr>
          <p:cNvPr id="23" name="Picture 22">
            <a:extLst>
              <a:ext uri="{FF2B5EF4-FFF2-40B4-BE49-F238E27FC236}">
                <a16:creationId xmlns:a16="http://schemas.microsoft.com/office/drawing/2014/main" id="{9727A458-F80B-6F97-600F-B111B62068A1}"/>
              </a:ext>
            </a:extLst>
          </p:cNvPr>
          <p:cNvPicPr>
            <a:picLocks noChangeAspect="1"/>
          </p:cNvPicPr>
          <p:nvPr/>
        </p:nvPicPr>
        <p:blipFill rotWithShape="1">
          <a:blip r:embed="rId4"/>
          <a:srcRect l="25179" t="16599" r="26072" b="51428"/>
          <a:stretch/>
        </p:blipFill>
        <p:spPr>
          <a:xfrm>
            <a:off x="5521856" y="4055411"/>
            <a:ext cx="5943600" cy="1975990"/>
          </a:xfrm>
          <a:prstGeom prst="rect">
            <a:avLst/>
          </a:prstGeom>
        </p:spPr>
      </p:pic>
      <p:pic>
        <p:nvPicPr>
          <p:cNvPr id="8194" name="Picture 2" descr="0">
            <a:extLst>
              <a:ext uri="{FF2B5EF4-FFF2-40B4-BE49-F238E27FC236}">
                <a16:creationId xmlns:a16="http://schemas.microsoft.com/office/drawing/2014/main" id="{03C72B88-7C8A-9665-1875-62FF31894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932" y="2093741"/>
            <a:ext cx="4842588" cy="181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53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2DC393A-166D-6924-55AE-CEFECCAACD32}"/>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92308E4-5AC3-1644-8F6A-9D0E86A0B1B5}"/>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8DE1771-F509-A923-26EA-F665EDF3CB38}"/>
              </a:ext>
            </a:extLst>
          </p:cNvPr>
          <p:cNvSpPr>
            <a:spLocks noGrp="1"/>
          </p:cNvSpPr>
          <p:nvPr>
            <p:ph type="sldNum" sz="quarter" idx="12"/>
          </p:nvPr>
        </p:nvSpPr>
        <p:spPr/>
        <p:txBody>
          <a:bodyPr/>
          <a:lstStyle/>
          <a:p>
            <a:fld id="{58FB4751-880F-D840-AAA9-3A15815CC996}" type="slidenum">
              <a:rPr lang="en-US" smtClean="0"/>
              <a:pPr/>
              <a:t>35</a:t>
            </a:fld>
            <a:endParaRPr lang="en-US" dirty="0"/>
          </a:p>
        </p:txBody>
      </p:sp>
      <p:sp>
        <p:nvSpPr>
          <p:cNvPr id="9" name="Title 8">
            <a:extLst>
              <a:ext uri="{FF2B5EF4-FFF2-40B4-BE49-F238E27FC236}">
                <a16:creationId xmlns:a16="http://schemas.microsoft.com/office/drawing/2014/main" id="{548DE770-599F-1426-553A-5B6912A51B0B}"/>
              </a:ext>
            </a:extLst>
          </p:cNvPr>
          <p:cNvSpPr>
            <a:spLocks noGrp="1"/>
          </p:cNvSpPr>
          <p:nvPr>
            <p:ph type="title"/>
          </p:nvPr>
        </p:nvSpPr>
        <p:spPr>
          <a:xfrm>
            <a:off x="199924" y="152836"/>
            <a:ext cx="10515600" cy="676656"/>
          </a:xfrm>
        </p:spPr>
        <p:txBody>
          <a:bodyPr/>
          <a:lstStyle/>
          <a:p>
            <a:r>
              <a:rPr lang="en-IN" dirty="0"/>
              <a:t>Deployment</a:t>
            </a:r>
          </a:p>
        </p:txBody>
      </p:sp>
      <p:pic>
        <p:nvPicPr>
          <p:cNvPr id="13" name="Picture 12">
            <a:extLst>
              <a:ext uri="{FF2B5EF4-FFF2-40B4-BE49-F238E27FC236}">
                <a16:creationId xmlns:a16="http://schemas.microsoft.com/office/drawing/2014/main" id="{3439318C-DA38-5FEF-5AC5-45E1B28EE65C}"/>
              </a:ext>
            </a:extLst>
          </p:cNvPr>
          <p:cNvPicPr>
            <a:picLocks noChangeAspect="1"/>
          </p:cNvPicPr>
          <p:nvPr/>
        </p:nvPicPr>
        <p:blipFill rotWithShape="1">
          <a:blip r:embed="rId2"/>
          <a:srcRect l="24643" t="20133" r="24847" b="24626"/>
          <a:stretch/>
        </p:blipFill>
        <p:spPr>
          <a:xfrm>
            <a:off x="4110105" y="177654"/>
            <a:ext cx="6158204" cy="3341292"/>
          </a:xfrm>
          <a:prstGeom prst="rect">
            <a:avLst/>
          </a:prstGeom>
        </p:spPr>
      </p:pic>
      <p:pic>
        <p:nvPicPr>
          <p:cNvPr id="15" name="Picture 14">
            <a:extLst>
              <a:ext uri="{FF2B5EF4-FFF2-40B4-BE49-F238E27FC236}">
                <a16:creationId xmlns:a16="http://schemas.microsoft.com/office/drawing/2014/main" id="{78EFE8A5-E762-E855-F5E8-30A09C24A470}"/>
              </a:ext>
            </a:extLst>
          </p:cNvPr>
          <p:cNvPicPr>
            <a:picLocks noChangeAspect="1"/>
          </p:cNvPicPr>
          <p:nvPr/>
        </p:nvPicPr>
        <p:blipFill rotWithShape="1">
          <a:blip r:embed="rId3"/>
          <a:srcRect l="24611" t="18911" r="24879" b="26120"/>
          <a:stretch/>
        </p:blipFill>
        <p:spPr>
          <a:xfrm>
            <a:off x="4110105" y="3639871"/>
            <a:ext cx="5103845" cy="2498738"/>
          </a:xfrm>
          <a:prstGeom prst="rect">
            <a:avLst/>
          </a:prstGeom>
        </p:spPr>
      </p:pic>
      <p:pic>
        <p:nvPicPr>
          <p:cNvPr id="17" name="Picture 16">
            <a:extLst>
              <a:ext uri="{FF2B5EF4-FFF2-40B4-BE49-F238E27FC236}">
                <a16:creationId xmlns:a16="http://schemas.microsoft.com/office/drawing/2014/main" id="{FD164ADB-A4DF-6FD9-5075-E74E56A9B3E5}"/>
              </a:ext>
            </a:extLst>
          </p:cNvPr>
          <p:cNvPicPr>
            <a:picLocks noChangeAspect="1"/>
          </p:cNvPicPr>
          <p:nvPr/>
        </p:nvPicPr>
        <p:blipFill rotWithShape="1">
          <a:blip r:embed="rId4"/>
          <a:srcRect l="22960" t="18911" r="48112" b="5733"/>
          <a:stretch/>
        </p:blipFill>
        <p:spPr>
          <a:xfrm>
            <a:off x="365760" y="845073"/>
            <a:ext cx="3526971" cy="5167853"/>
          </a:xfrm>
          <a:prstGeom prst="rect">
            <a:avLst/>
          </a:prstGeom>
        </p:spPr>
      </p:pic>
      <p:pic>
        <p:nvPicPr>
          <p:cNvPr id="19" name="Picture 18">
            <a:extLst>
              <a:ext uri="{FF2B5EF4-FFF2-40B4-BE49-F238E27FC236}">
                <a16:creationId xmlns:a16="http://schemas.microsoft.com/office/drawing/2014/main" id="{8F475646-17F2-5A6A-4DF2-9CD2E76A42DA}"/>
              </a:ext>
            </a:extLst>
          </p:cNvPr>
          <p:cNvPicPr>
            <a:picLocks noChangeAspect="1"/>
          </p:cNvPicPr>
          <p:nvPr/>
        </p:nvPicPr>
        <p:blipFill rotWithShape="1">
          <a:blip r:embed="rId5"/>
          <a:srcRect l="23572" t="24762" r="53622" b="36327"/>
          <a:stretch/>
        </p:blipFill>
        <p:spPr>
          <a:xfrm>
            <a:off x="9325262" y="3554962"/>
            <a:ext cx="2780523" cy="2668556"/>
          </a:xfrm>
          <a:prstGeom prst="rect">
            <a:avLst/>
          </a:prstGeom>
        </p:spPr>
      </p:pic>
    </p:spTree>
    <p:extLst>
      <p:ext uri="{BB962C8B-B14F-4D97-AF65-F5344CB8AC3E}">
        <p14:creationId xmlns:p14="http://schemas.microsoft.com/office/powerpoint/2010/main" val="75598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07E55F6-BC3F-3A2D-FBAC-881C47649C6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BDDF0018-9674-EC59-3EF6-977F8FC9A8C8}"/>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1E5718E8-2243-FE62-A634-37163F5F5C7D}"/>
              </a:ext>
            </a:extLst>
          </p:cNvPr>
          <p:cNvSpPr>
            <a:spLocks noGrp="1"/>
          </p:cNvSpPr>
          <p:nvPr>
            <p:ph type="sldNum" sz="quarter" idx="12"/>
          </p:nvPr>
        </p:nvSpPr>
        <p:spPr/>
        <p:txBody>
          <a:bodyPr/>
          <a:lstStyle/>
          <a:p>
            <a:fld id="{58FB4751-880F-D840-AAA9-3A15815CC996}" type="slidenum">
              <a:rPr lang="en-US" smtClean="0"/>
              <a:pPr/>
              <a:t>36</a:t>
            </a:fld>
            <a:endParaRPr lang="en-US" dirty="0"/>
          </a:p>
        </p:txBody>
      </p:sp>
      <p:sp>
        <p:nvSpPr>
          <p:cNvPr id="9" name="Title 8">
            <a:extLst>
              <a:ext uri="{FF2B5EF4-FFF2-40B4-BE49-F238E27FC236}">
                <a16:creationId xmlns:a16="http://schemas.microsoft.com/office/drawing/2014/main" id="{FF5D4E72-250D-BEE0-89ED-6DCFA6B3C961}"/>
              </a:ext>
            </a:extLst>
          </p:cNvPr>
          <p:cNvSpPr>
            <a:spLocks noGrp="1"/>
          </p:cNvSpPr>
          <p:nvPr>
            <p:ph type="title"/>
          </p:nvPr>
        </p:nvSpPr>
        <p:spPr/>
        <p:txBody>
          <a:bodyPr/>
          <a:lstStyle/>
          <a:p>
            <a:r>
              <a:rPr lang="en-IN" dirty="0">
                <a:solidFill>
                  <a:srgbClr val="FF0000"/>
                </a:solidFill>
              </a:rPr>
              <a:t>Advantages of Random forest regression</a:t>
            </a:r>
          </a:p>
        </p:txBody>
      </p:sp>
      <p:sp>
        <p:nvSpPr>
          <p:cNvPr id="19" name="TextBox 18">
            <a:extLst>
              <a:ext uri="{FF2B5EF4-FFF2-40B4-BE49-F238E27FC236}">
                <a16:creationId xmlns:a16="http://schemas.microsoft.com/office/drawing/2014/main" id="{FEDC3C26-A729-495E-62FA-4D2EB6ACCDA9}"/>
              </a:ext>
            </a:extLst>
          </p:cNvPr>
          <p:cNvSpPr txBox="1"/>
          <p:nvPr/>
        </p:nvSpPr>
        <p:spPr>
          <a:xfrm>
            <a:off x="1194318" y="2092606"/>
            <a:ext cx="9965094" cy="2862322"/>
          </a:xfrm>
          <a:prstGeom prst="rect">
            <a:avLst/>
          </a:prstGeom>
          <a:noFill/>
        </p:spPr>
        <p:txBody>
          <a:bodyPr wrap="square">
            <a:spAutoFit/>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Advantages:</a:t>
            </a:r>
          </a:p>
          <a:p>
            <a:endParaRPr lang="en-US" dirty="0">
              <a:solidFill>
                <a:schemeClr val="bg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can handle high-dimensional datasets with a large number of features, without overfitting.</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It is less sensitive to outliers and noise compared to other regression algorithms, as it takes the average of multiple decision trees.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is a highly accurate algorithm that can produce reliable predictions with a low error rate.</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It can handle missing data and maintain accuracy in predictions, without requiring the removal of any data point</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63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187A1364-F9D0-695C-A41B-C1FF305FB19B}"/>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ADCE99F7-659E-86F1-764B-02B163E6D843}"/>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B8D94506-BF4D-DE6B-6E68-EEC4FD0AE742}"/>
              </a:ext>
            </a:extLst>
          </p:cNvPr>
          <p:cNvSpPr>
            <a:spLocks noGrp="1"/>
          </p:cNvSpPr>
          <p:nvPr>
            <p:ph type="sldNum" sz="quarter" idx="12"/>
          </p:nvPr>
        </p:nvSpPr>
        <p:spPr/>
        <p:txBody>
          <a:bodyPr/>
          <a:lstStyle/>
          <a:p>
            <a:fld id="{58FB4751-880F-D840-AAA9-3A15815CC996}" type="slidenum">
              <a:rPr lang="en-US" smtClean="0"/>
              <a:pPr/>
              <a:t>37</a:t>
            </a:fld>
            <a:endParaRPr lang="en-US" dirty="0"/>
          </a:p>
        </p:txBody>
      </p:sp>
      <p:sp>
        <p:nvSpPr>
          <p:cNvPr id="9" name="Title 8">
            <a:extLst>
              <a:ext uri="{FF2B5EF4-FFF2-40B4-BE49-F238E27FC236}">
                <a16:creationId xmlns:a16="http://schemas.microsoft.com/office/drawing/2014/main" id="{4B158EA0-552C-BCBF-F895-357ADC68FC4D}"/>
              </a:ext>
            </a:extLst>
          </p:cNvPr>
          <p:cNvSpPr>
            <a:spLocks noGrp="1"/>
          </p:cNvSpPr>
          <p:nvPr>
            <p:ph type="title"/>
          </p:nvPr>
        </p:nvSpPr>
        <p:spPr/>
        <p:txBody>
          <a:bodyPr/>
          <a:lstStyle/>
          <a:p>
            <a:r>
              <a:rPr lang="en-IN" dirty="0">
                <a:solidFill>
                  <a:srgbClr val="002060"/>
                </a:solidFill>
              </a:rPr>
              <a:t>Disadvantages of random forest regression</a:t>
            </a:r>
          </a:p>
        </p:txBody>
      </p:sp>
      <p:sp>
        <p:nvSpPr>
          <p:cNvPr id="15" name="TextBox 14">
            <a:extLst>
              <a:ext uri="{FF2B5EF4-FFF2-40B4-BE49-F238E27FC236}">
                <a16:creationId xmlns:a16="http://schemas.microsoft.com/office/drawing/2014/main" id="{91AA8CA4-4C4E-1E48-6B58-082CA4B320D2}"/>
              </a:ext>
            </a:extLst>
          </p:cNvPr>
          <p:cNvSpPr txBox="1"/>
          <p:nvPr/>
        </p:nvSpPr>
        <p:spPr>
          <a:xfrm>
            <a:off x="1242962" y="2136338"/>
            <a:ext cx="9784702" cy="2585323"/>
          </a:xfrm>
          <a:prstGeom prst="rect">
            <a:avLst/>
          </a:prstGeom>
          <a:noFill/>
        </p:spPr>
        <p:txBody>
          <a:bodyPr wrap="square">
            <a:spAutoFit/>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Disadvantages:</a:t>
            </a:r>
          </a:p>
          <a:p>
            <a:pPr marL="285750" indent="-285750">
              <a:buFont typeface="Wingdings" panose="05000000000000000000" pitchFamily="2" charset="2"/>
              <a:buChar char="ü"/>
            </a:pP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is a black-box model, which means it is difficult to interpret and understand how it makes its predictions.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It can be computationally expensive, especially for large datasets with many features.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may not perform well on linear datasets or those that have a small number of features.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It may not be suitable for datasets with highly correlated features, as it can overemphasize the importance of these features.</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577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BED2EA-A1F2-9F13-AE0D-88BE5E6689ED}"/>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ABB490C0-A793-F179-C476-2F79945E7B5B}"/>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92A897E1-26A3-6BF0-708E-79400BFDBFF2}"/>
              </a:ext>
            </a:extLst>
          </p:cNvPr>
          <p:cNvSpPr>
            <a:spLocks noGrp="1"/>
          </p:cNvSpPr>
          <p:nvPr>
            <p:ph type="sldNum" sz="quarter" idx="12"/>
          </p:nvPr>
        </p:nvSpPr>
        <p:spPr/>
        <p:txBody>
          <a:bodyPr/>
          <a:lstStyle/>
          <a:p>
            <a:fld id="{58FB4751-880F-D840-AAA9-3A15815CC996}" type="slidenum">
              <a:rPr lang="en-US" smtClean="0"/>
              <a:pPr/>
              <a:t>38</a:t>
            </a:fld>
            <a:endParaRPr lang="en-US" dirty="0"/>
          </a:p>
        </p:txBody>
      </p:sp>
      <p:sp>
        <p:nvSpPr>
          <p:cNvPr id="9" name="Title 8">
            <a:extLst>
              <a:ext uri="{FF2B5EF4-FFF2-40B4-BE49-F238E27FC236}">
                <a16:creationId xmlns:a16="http://schemas.microsoft.com/office/drawing/2014/main" id="{58FD4D2C-8755-FC21-95A2-43D275DE15A3}"/>
              </a:ext>
            </a:extLst>
          </p:cNvPr>
          <p:cNvSpPr>
            <a:spLocks noGrp="1"/>
          </p:cNvSpPr>
          <p:nvPr>
            <p:ph type="title"/>
          </p:nvPr>
        </p:nvSpPr>
        <p:spPr/>
        <p:txBody>
          <a:bodyPr/>
          <a:lstStyle/>
          <a:p>
            <a:r>
              <a:rPr lang="en-IN" dirty="0">
                <a:solidFill>
                  <a:srgbClr val="7030A0"/>
                </a:solidFill>
              </a:rPr>
              <a:t>Applications</a:t>
            </a:r>
          </a:p>
        </p:txBody>
      </p:sp>
      <p:sp>
        <p:nvSpPr>
          <p:cNvPr id="15" name="TextBox 14">
            <a:extLst>
              <a:ext uri="{FF2B5EF4-FFF2-40B4-BE49-F238E27FC236}">
                <a16:creationId xmlns:a16="http://schemas.microsoft.com/office/drawing/2014/main" id="{8C3BCB4B-8801-02A8-A6B3-1E9167D8D263}"/>
              </a:ext>
            </a:extLst>
          </p:cNvPr>
          <p:cNvSpPr txBox="1"/>
          <p:nvPr/>
        </p:nvSpPr>
        <p:spPr>
          <a:xfrm>
            <a:off x="1221564" y="1784725"/>
            <a:ext cx="9806100" cy="3970318"/>
          </a:xfrm>
          <a:prstGeom prst="rect">
            <a:avLst/>
          </a:prstGeom>
          <a:noFill/>
        </p:spPr>
        <p:txBody>
          <a:bodyPr wrap="square">
            <a:spAutoFit/>
          </a:bodyPr>
          <a:lstStyle/>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Predictive modeling: Random forest regression is widely used in predictive modeling tasks such as predicting customer churn, stock prices, and housing prices.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Medical diagnosis: It can be used in medical diagnosis to predict the likelihood of certain diseases or conditions based on a patient's symptoms and medical history.</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Environmental modeling: Random forest regression can be used in environmental modeling to predict weather patterns, air quality, and other environmental factors.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Marketing analytics: It can be used in marketing analytics to predict customer behavior and preferences, and to optimize marketing campaigns.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Image recognition: Random forest regression can be used in image recognition tasks to classify images based on their features and characteristics.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Natural language processing: It can be used in natural language processing to predict sentiment analysis, topic modeling, and other text-related tasks.</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Financial forecasting: Random forest regression can be used in financial forecasting to predict stock prices, foreign exchange rates, and other financial metrics.</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520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solidFill>
                  <a:srgbClr val="00B050"/>
                </a:solidFill>
              </a:rPr>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lstStyle/>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is a powerful algorithm that can handle complex datasets and produce highly accurate predictions. However, it has some limitations that need to be considered before using it for a particular task.</a:t>
            </a:r>
          </a:p>
          <a:p>
            <a:pPr marL="285750" indent="-28575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can be applied to a wide range of industries and tasks that involve prediction or classification, making it a valuable tool for data scientists and machine learning engineers.</a:t>
            </a:r>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39</a:t>
            </a:fld>
            <a:endParaRPr lang="en-US" dirty="0"/>
          </a:p>
        </p:txBody>
      </p:sp>
      <p:pic>
        <p:nvPicPr>
          <p:cNvPr id="10" name="Picture Placeholder 9">
            <a:extLst>
              <a:ext uri="{FF2B5EF4-FFF2-40B4-BE49-F238E27FC236}">
                <a16:creationId xmlns:a16="http://schemas.microsoft.com/office/drawing/2014/main" id="{E1D8A1EC-B73E-04D8-8333-2C45E2C5F9FB}"/>
              </a:ext>
            </a:extLst>
          </p:cNvPr>
          <p:cNvPicPr>
            <a:picLocks noGrp="1" noChangeAspect="1"/>
          </p:cNvPicPr>
          <p:nvPr>
            <p:ph type="pic" idx="1"/>
          </p:nvPr>
        </p:nvPicPr>
        <p:blipFill rotWithShape="1">
          <a:blip r:embed="rId2"/>
          <a:srcRect l="9742" r="12544"/>
          <a:stretch/>
        </p:blipFill>
        <p:spPr>
          <a:xfrm>
            <a:off x="6904652" y="1380744"/>
            <a:ext cx="4926565" cy="4070729"/>
          </a:xfrm>
          <a:prstGeom prst="rect">
            <a:avLst/>
          </a:prstGeom>
        </p:spPr>
      </p:pic>
    </p:spTree>
    <p:extLst>
      <p:ext uri="{BB962C8B-B14F-4D97-AF65-F5344CB8AC3E}">
        <p14:creationId xmlns:p14="http://schemas.microsoft.com/office/powerpoint/2010/main" val="341820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C094A4-EA2D-193A-AFDC-305D929F721D}"/>
              </a:ext>
            </a:extLst>
          </p:cNvPr>
          <p:cNvSpPr txBox="1"/>
          <p:nvPr/>
        </p:nvSpPr>
        <p:spPr>
          <a:xfrm>
            <a:off x="5386873" y="891874"/>
            <a:ext cx="6074229" cy="3416320"/>
          </a:xfrm>
          <a:prstGeom prst="rect">
            <a:avLst/>
          </a:prstGeom>
          <a:noFill/>
        </p:spPr>
        <p:txBody>
          <a:bodyPr wrap="square">
            <a:spAutoFit/>
          </a:bodyPr>
          <a:lstStyle/>
          <a:p>
            <a:pPr marL="285750" indent="-285750" algn="just">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Machine learning is a field of computer science and artificial intelligence that involves developing algorithms and statistical models that enable computer systems to automatically learn from data and improve their performance on a specific task over time. </a:t>
            </a:r>
          </a:p>
          <a:p>
            <a:pPr marL="285750" indent="-285750" algn="just">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machine learning is a way of teaching computers to make predictions or take actions based on patterns in data, without being explicitly programmed to do so.</a:t>
            </a:r>
          </a:p>
          <a:p>
            <a:pPr marL="285750" indent="-285750" algn="just">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Machine learning has a wide range of applications in areas such as image and speech recognition, natural language processing, recommendation systems, fraud detection, and many others.</a:t>
            </a:r>
          </a:p>
        </p:txBody>
      </p:sp>
      <p:pic>
        <p:nvPicPr>
          <p:cNvPr id="2052" name="Picture 4" descr="What is Machine Learning Course| Its Importance and Types-FORE">
            <a:extLst>
              <a:ext uri="{FF2B5EF4-FFF2-40B4-BE49-F238E27FC236}">
                <a16:creationId xmlns:a16="http://schemas.microsoft.com/office/drawing/2014/main" id="{68D38D45-FA47-A5CA-B274-610B02515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10" y="2196719"/>
            <a:ext cx="4625651" cy="369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00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6DBA7-52EE-FB46-9311-656583EE1F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0B88207-86BF-4556-490E-3E8465609197}"/>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AF328B-4EA8-91DF-FE5B-754640EE1F5E}"/>
              </a:ext>
            </a:extLst>
          </p:cNvPr>
          <p:cNvSpPr>
            <a:spLocks noGrp="1"/>
          </p:cNvSpPr>
          <p:nvPr>
            <p:ph type="sldNum" sz="quarter" idx="12"/>
          </p:nvPr>
        </p:nvSpPr>
        <p:spPr/>
        <p:txBody>
          <a:bodyPr/>
          <a:lstStyle/>
          <a:p>
            <a:fld id="{58FB4751-880F-D840-AAA9-3A15815CC996}" type="slidenum">
              <a:rPr lang="en-US" smtClean="0"/>
              <a:t>40</a:t>
            </a:fld>
            <a:endParaRPr lang="en-US" dirty="0"/>
          </a:p>
        </p:txBody>
      </p:sp>
      <p:sp>
        <p:nvSpPr>
          <p:cNvPr id="5" name="Text Placeholder 4">
            <a:extLst>
              <a:ext uri="{FF2B5EF4-FFF2-40B4-BE49-F238E27FC236}">
                <a16:creationId xmlns:a16="http://schemas.microsoft.com/office/drawing/2014/main" id="{E6EC14CF-FAB2-5442-304A-08765A039690}"/>
              </a:ext>
            </a:extLst>
          </p:cNvPr>
          <p:cNvSpPr>
            <a:spLocks noGrp="1"/>
          </p:cNvSpPr>
          <p:nvPr>
            <p:ph type="body" sz="quarter" idx="13"/>
          </p:nvPr>
        </p:nvSpPr>
        <p:spPr/>
        <p:txBody>
          <a:bodyPr>
            <a:normAutofit fontScale="77500" lnSpcReduction="20000"/>
          </a:bodyPr>
          <a:lstStyle/>
          <a:p>
            <a:pPr marL="342900" indent="-342900">
              <a:buFont typeface="Wingdings" panose="05000000000000000000" pitchFamily="2" charset="2"/>
              <a:buChar char="ü"/>
            </a:pPr>
            <a:r>
              <a:rPr lang="en-IN" dirty="0">
                <a:hlinkClick r:id="rId2"/>
              </a:rPr>
              <a:t>https://www.javatpoint.com/machine-learning-random-forest-algorithm</a:t>
            </a:r>
            <a:endParaRPr lang="en-IN" dirty="0"/>
          </a:p>
          <a:p>
            <a:pPr marL="342900" indent="-342900">
              <a:buFont typeface="Wingdings" panose="05000000000000000000" pitchFamily="2" charset="2"/>
              <a:buChar char="ü"/>
            </a:pPr>
            <a:r>
              <a:rPr lang="en-IN" dirty="0">
                <a:hlinkClick r:id="rId3"/>
              </a:rPr>
              <a:t>https://en.wikipedia.org/wiki/Ensemble_learning</a:t>
            </a:r>
            <a:endParaRPr lang="en-IN" dirty="0"/>
          </a:p>
          <a:p>
            <a:pPr marL="342900" indent="-342900">
              <a:buFont typeface="Wingdings" panose="05000000000000000000" pitchFamily="2" charset="2"/>
              <a:buChar char="ü"/>
            </a:pPr>
            <a:r>
              <a:rPr lang="en-IN" dirty="0">
                <a:hlinkClick r:id="rId4"/>
              </a:rPr>
              <a:t>https://towardsdatascience.com/random-forest-regression-5f605132d19d</a:t>
            </a:r>
            <a:endParaRPr lang="en-IN" dirty="0"/>
          </a:p>
          <a:p>
            <a:pPr marL="342900" indent="-342900">
              <a:buFont typeface="Wingdings" panose="05000000000000000000" pitchFamily="2" charset="2"/>
              <a:buChar char="ü"/>
            </a:pPr>
            <a:r>
              <a:rPr lang="en-IN" dirty="0">
                <a:hlinkClick r:id="rId5"/>
              </a:rPr>
              <a:t>https://www.analyticsvidhya.com/blog/2021/03/introduction-to-random-forest-and-its-hyper-parameters/</a:t>
            </a:r>
            <a:endParaRPr lang="en-IN" dirty="0"/>
          </a:p>
          <a:p>
            <a:endParaRPr lang="en-IN" dirty="0"/>
          </a:p>
        </p:txBody>
      </p:sp>
      <p:sp>
        <p:nvSpPr>
          <p:cNvPr id="6" name="Title 5">
            <a:extLst>
              <a:ext uri="{FF2B5EF4-FFF2-40B4-BE49-F238E27FC236}">
                <a16:creationId xmlns:a16="http://schemas.microsoft.com/office/drawing/2014/main" id="{3C501644-C0F2-D9F9-71E6-ED9AAFA44CE0}"/>
              </a:ext>
            </a:extLst>
          </p:cNvPr>
          <p:cNvSpPr>
            <a:spLocks noGrp="1"/>
          </p:cNvSpPr>
          <p:nvPr>
            <p:ph type="title"/>
          </p:nvPr>
        </p:nvSpPr>
        <p:spPr/>
        <p:txBody>
          <a:bodyPr/>
          <a:lstStyle/>
          <a:p>
            <a:r>
              <a:rPr lang="en-IN" dirty="0">
                <a:solidFill>
                  <a:srgbClr val="002060"/>
                </a:solidFill>
              </a:rPr>
              <a:t>References</a:t>
            </a:r>
          </a:p>
        </p:txBody>
      </p:sp>
    </p:spTree>
    <p:extLst>
      <p:ext uri="{BB962C8B-B14F-4D97-AF65-F5344CB8AC3E}">
        <p14:creationId xmlns:p14="http://schemas.microsoft.com/office/powerpoint/2010/main" val="3160602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150775" y="1041400"/>
            <a:ext cx="9144000" cy="2387600"/>
          </a:xfrm>
        </p:spPr>
        <p:txBody>
          <a:bodyPr/>
          <a:lstStyle/>
          <a:p>
            <a:r>
              <a:rPr lang="en-US" dirty="0">
                <a:solidFill>
                  <a:srgbClr val="002060"/>
                </a:solidFill>
              </a:rPr>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4276531" y="3741998"/>
            <a:ext cx="9144000" cy="1655762"/>
          </a:xfrm>
        </p:spPr>
        <p:txBody>
          <a:bodyPr/>
          <a:lstStyle/>
          <a:p>
            <a:r>
              <a:rPr lang="en-US" dirty="0">
                <a:solidFill>
                  <a:schemeClr val="accent1">
                    <a:lumMod val="25000"/>
                  </a:schemeClr>
                </a:solidFill>
              </a:rPr>
              <a:t>Kavya K C</a:t>
            </a:r>
          </a:p>
          <a:p>
            <a:r>
              <a:rPr lang="en-US" dirty="0">
                <a:solidFill>
                  <a:schemeClr val="accent1">
                    <a:lumMod val="25000"/>
                  </a:schemeClr>
                </a:solidFill>
              </a:rPr>
              <a:t>kavya1999kc@gmail.com</a:t>
            </a:r>
          </a:p>
          <a:p>
            <a:r>
              <a:rPr lang="en-US" dirty="0">
                <a:solidFill>
                  <a:schemeClr val="accent1">
                    <a:lumMod val="25000"/>
                  </a:schemeClr>
                </a:solidFill>
              </a:rPr>
              <a:t>https://github.com/kavyakc234</a:t>
            </a:r>
          </a:p>
        </p:txBody>
      </p:sp>
    </p:spTree>
    <p:extLst>
      <p:ext uri="{BB962C8B-B14F-4D97-AF65-F5344CB8AC3E}">
        <p14:creationId xmlns:p14="http://schemas.microsoft.com/office/powerpoint/2010/main" val="257793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a:lstStyle/>
          <a:p>
            <a:r>
              <a:rPr lang="en-US" dirty="0">
                <a:latin typeface="Sagona Book" panose="020F0502020204030204" pitchFamily="34" charset="0"/>
              </a:rPr>
              <a:t>Types Of machine Learning</a:t>
            </a:r>
            <a:endParaRPr lang="en-US"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5</a:t>
            </a:fld>
            <a:endParaRPr lang="en-US" dirty="0"/>
          </a:p>
        </p:txBody>
      </p:sp>
      <p:pic>
        <p:nvPicPr>
          <p:cNvPr id="3076" name="Picture 4" descr="Machine Learning Algorithms - Javatpoint">
            <a:extLst>
              <a:ext uri="{FF2B5EF4-FFF2-40B4-BE49-F238E27FC236}">
                <a16:creationId xmlns:a16="http://schemas.microsoft.com/office/drawing/2014/main" id="{DEB1E892-0FB0-9079-30E2-73D6742B40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7045" y="1595534"/>
            <a:ext cx="8154955" cy="39590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7FA6DB-0620-8243-774C-43C9E24BFB20}"/>
              </a:ext>
            </a:extLst>
          </p:cNvPr>
          <p:cNvSpPr txBox="1"/>
          <p:nvPr/>
        </p:nvSpPr>
        <p:spPr>
          <a:xfrm>
            <a:off x="365760" y="1706784"/>
            <a:ext cx="3431799" cy="3416320"/>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Supervised learning involves training a model on labeled data, which means the input data has a corresponding output or target variable that the model is trying to predict. </a:t>
            </a:r>
          </a:p>
          <a:p>
            <a:pPr marL="285750" indent="-285750">
              <a:buFont typeface="Wingdings" panose="05000000000000000000" pitchFamily="2" charset="2"/>
              <a:buChar char="ü"/>
            </a:pPr>
            <a:r>
              <a:rPr lang="en-US" dirty="0">
                <a:solidFill>
                  <a:srgbClr val="000000"/>
                </a:solidFill>
                <a:latin typeface="Times New Roman" panose="02020603050405020304" pitchFamily="18" charset="0"/>
                <a:cs typeface="Times New Roman" panose="02020603050405020304" pitchFamily="18" charset="0"/>
              </a:rPr>
              <a:t>Unsupervised learning, on the other hand, involves training a model on unlabeled data, which means the input data does not have any corresponding output or target variable. </a:t>
            </a:r>
            <a:endParaRPr lang="en-I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latin typeface="Sagona Book" panose="020F0502020204030204" pitchFamily="34" charset="0"/>
              </a:rPr>
              <a:t> Regression &amp; Classification</a:t>
            </a:r>
            <a:endParaRPr lang="en-US"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6</a:t>
            </a:fld>
            <a:endParaRPr lang="en-US" dirty="0"/>
          </a:p>
        </p:txBody>
      </p:sp>
      <p:graphicFrame>
        <p:nvGraphicFramePr>
          <p:cNvPr id="7" name="Content Placeholder 6">
            <a:extLst>
              <a:ext uri="{FF2B5EF4-FFF2-40B4-BE49-F238E27FC236}">
                <a16:creationId xmlns:a16="http://schemas.microsoft.com/office/drawing/2014/main" id="{C870161C-99BE-B11A-85D7-C960A52B8BD0}"/>
              </a:ext>
            </a:extLst>
          </p:cNvPr>
          <p:cNvGraphicFramePr>
            <a:graphicFrameLocks noGrp="1"/>
          </p:cNvGraphicFramePr>
          <p:nvPr>
            <p:ph idx="1"/>
            <p:extLst>
              <p:ext uri="{D42A27DB-BD31-4B8C-83A1-F6EECF244321}">
                <p14:modId xmlns:p14="http://schemas.microsoft.com/office/powerpoint/2010/main" val="4044103961"/>
              </p:ext>
            </p:extLst>
          </p:nvPr>
        </p:nvGraphicFramePr>
        <p:xfrm>
          <a:off x="1212980" y="1903445"/>
          <a:ext cx="9814684" cy="4001469"/>
        </p:xfrm>
        <a:graphic>
          <a:graphicData uri="http://schemas.openxmlformats.org/drawingml/2006/table">
            <a:tbl>
              <a:tblPr>
                <a:tableStyleId>{284E427A-3D55-4303-BF80-6455036E1DE7}</a:tableStyleId>
              </a:tblPr>
              <a:tblGrid>
                <a:gridCol w="4907342">
                  <a:extLst>
                    <a:ext uri="{9D8B030D-6E8A-4147-A177-3AD203B41FA5}">
                      <a16:colId xmlns:a16="http://schemas.microsoft.com/office/drawing/2014/main" val="2773901545"/>
                    </a:ext>
                  </a:extLst>
                </a:gridCol>
                <a:gridCol w="4907342">
                  <a:extLst>
                    <a:ext uri="{9D8B030D-6E8A-4147-A177-3AD203B41FA5}">
                      <a16:colId xmlns:a16="http://schemas.microsoft.com/office/drawing/2014/main" val="800934743"/>
                    </a:ext>
                  </a:extLst>
                </a:gridCol>
              </a:tblGrid>
              <a:tr h="314095">
                <a:tc>
                  <a:txBody>
                    <a:bodyPr/>
                    <a:lstStyle/>
                    <a:p>
                      <a:r>
                        <a:rPr lang="en-IN" sz="2000" b="1" dirty="0">
                          <a:solidFill>
                            <a:srgbClr val="1B2437"/>
                          </a:solidFill>
                          <a:effectLst/>
                          <a:latin typeface="Times New Roman" panose="02020603050405020304" pitchFamily="18" charset="0"/>
                          <a:cs typeface="Times New Roman" panose="02020603050405020304" pitchFamily="18" charset="0"/>
                        </a:rPr>
                        <a:t>Regression Algorithm</a:t>
                      </a:r>
                      <a:endParaRPr lang="en-IN" sz="2000" b="0" dirty="0">
                        <a:solidFill>
                          <a:srgbClr val="445578"/>
                        </a:solidFill>
                        <a:effectLst/>
                        <a:latin typeface="Times New Roman" panose="02020603050405020304" pitchFamily="18" charset="0"/>
                        <a:cs typeface="Times New Roman" panose="02020603050405020304" pitchFamily="18" charset="0"/>
                      </a:endParaRPr>
                    </a:p>
                  </a:txBody>
                  <a:tcPr marL="110762" marR="110762" marT="73841" marB="73841" anchor="ctr"/>
                </a:tc>
                <a:tc>
                  <a:txBody>
                    <a:bodyPr/>
                    <a:lstStyle/>
                    <a:p>
                      <a:r>
                        <a:rPr lang="en-IN" sz="2000" b="1" dirty="0">
                          <a:solidFill>
                            <a:srgbClr val="1B2437"/>
                          </a:solidFill>
                          <a:effectLst/>
                          <a:latin typeface="Times New Roman" panose="02020603050405020304" pitchFamily="18" charset="0"/>
                          <a:cs typeface="Times New Roman" panose="02020603050405020304" pitchFamily="18" charset="0"/>
                        </a:rPr>
                        <a:t>Classification Algorithm</a:t>
                      </a:r>
                      <a:endParaRPr lang="en-IN" sz="2000" b="0" dirty="0">
                        <a:solidFill>
                          <a:srgbClr val="445578"/>
                        </a:solidFill>
                        <a:effectLst/>
                        <a:latin typeface="Times New Roman" panose="02020603050405020304" pitchFamily="18" charset="0"/>
                        <a:cs typeface="Times New Roman" panose="02020603050405020304" pitchFamily="18" charset="0"/>
                      </a:endParaRPr>
                    </a:p>
                  </a:txBody>
                  <a:tcPr marL="110762" marR="110762" marT="73841" marB="73841" anchor="ctr"/>
                </a:tc>
                <a:extLst>
                  <a:ext uri="{0D108BD9-81ED-4DB2-BD59-A6C34878D82A}">
                    <a16:rowId xmlns:a16="http://schemas.microsoft.com/office/drawing/2014/main" val="3012144967"/>
                  </a:ext>
                </a:extLst>
              </a:tr>
              <a:tr h="478102">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In Regression, the output is a continuous or numerical value.</a:t>
                      </a:r>
                    </a:p>
                  </a:txBody>
                  <a:tcPr marL="110762" marR="110762" marT="73841" marB="73841" anchor="ctr"/>
                </a:tc>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In Classification, the output is a discrete or categorical value.</a:t>
                      </a:r>
                    </a:p>
                  </a:txBody>
                  <a:tcPr marL="110762" marR="110762" marT="73841" marB="73841" anchor="ctr"/>
                </a:tc>
                <a:extLst>
                  <a:ext uri="{0D108BD9-81ED-4DB2-BD59-A6C34878D82A}">
                    <a16:rowId xmlns:a16="http://schemas.microsoft.com/office/drawing/2014/main" val="2264988311"/>
                  </a:ext>
                </a:extLst>
              </a:tr>
              <a:tr h="643598">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Regression model maps the input variable(x) with the continuous output variable(y).</a:t>
                      </a:r>
                    </a:p>
                  </a:txBody>
                  <a:tcPr marL="110762" marR="110762" marT="73841" marB="73841" anchor="ctr"/>
                </a:tc>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Classification model maps the input variable(x) with the discrete output variable(y).</a:t>
                      </a:r>
                    </a:p>
                  </a:txBody>
                  <a:tcPr marL="110762" marR="110762" marT="73841" marB="73841" anchor="ctr"/>
                </a:tc>
                <a:extLst>
                  <a:ext uri="{0D108BD9-81ED-4DB2-BD59-A6C34878D82A}">
                    <a16:rowId xmlns:a16="http://schemas.microsoft.com/office/drawing/2014/main" val="1094779976"/>
                  </a:ext>
                </a:extLst>
              </a:tr>
              <a:tr h="809096">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In Regression, we find the best fit line that can predict the output accurately.</a:t>
                      </a:r>
                    </a:p>
                  </a:txBody>
                  <a:tcPr marL="110762" marR="110762" marT="73841" marB="73841" anchor="ctr"/>
                </a:tc>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In Classification, we find the decision boundary that can divide the dataset into different classes.</a:t>
                      </a:r>
                    </a:p>
                  </a:txBody>
                  <a:tcPr marL="110762" marR="110762" marT="73841" marB="73841" anchor="ctr"/>
                </a:tc>
                <a:extLst>
                  <a:ext uri="{0D108BD9-81ED-4DB2-BD59-A6C34878D82A}">
                    <a16:rowId xmlns:a16="http://schemas.microsoft.com/office/drawing/2014/main" val="646952397"/>
                  </a:ext>
                </a:extLst>
              </a:tr>
              <a:tr h="974593">
                <a:tc>
                  <a:txBody>
                    <a:bodyPr/>
                    <a:lstStyle/>
                    <a:p>
                      <a:r>
                        <a:rPr lang="en-US" sz="1400" b="0">
                          <a:solidFill>
                            <a:srgbClr val="445578"/>
                          </a:solidFill>
                          <a:effectLst/>
                          <a:latin typeface="Times New Roman" panose="02020603050405020304" pitchFamily="18" charset="0"/>
                          <a:cs typeface="Times New Roman" panose="02020603050405020304" pitchFamily="18" charset="0"/>
                        </a:rPr>
                        <a:t>Regression algorithms solve regression problems such as house price prediction, cryptocurrency price prediction, etc.</a:t>
                      </a:r>
                    </a:p>
                  </a:txBody>
                  <a:tcPr marL="110762" marR="110762" marT="73841" marB="73841" anchor="ctr"/>
                </a:tc>
                <a:tc>
                  <a:txBody>
                    <a:bodyPr/>
                    <a:lstStyle/>
                    <a:p>
                      <a:r>
                        <a:rPr lang="en-IN" sz="1400" b="0" dirty="0">
                          <a:solidFill>
                            <a:srgbClr val="445578"/>
                          </a:solidFill>
                          <a:effectLst/>
                          <a:latin typeface="Times New Roman" panose="02020603050405020304" pitchFamily="18" charset="0"/>
                          <a:cs typeface="Times New Roman" panose="02020603050405020304" pitchFamily="18" charset="0"/>
                        </a:rPr>
                        <a:t>Classification algorithms solve classification problems such as face detection, speech recognition, etc.</a:t>
                      </a:r>
                    </a:p>
                  </a:txBody>
                  <a:tcPr marL="110762" marR="110762" marT="73841" marB="73841" anchor="ctr"/>
                </a:tc>
                <a:extLst>
                  <a:ext uri="{0D108BD9-81ED-4DB2-BD59-A6C34878D82A}">
                    <a16:rowId xmlns:a16="http://schemas.microsoft.com/office/drawing/2014/main" val="4108292724"/>
                  </a:ext>
                </a:extLst>
              </a:tr>
              <a:tr h="643598">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Regression algorithms can be further divided into Linear and Non-linear Regression.</a:t>
                      </a:r>
                    </a:p>
                  </a:txBody>
                  <a:tcPr marL="110762" marR="110762" marT="73841" marB="73841" anchor="ctr"/>
                </a:tc>
                <a:tc>
                  <a:txBody>
                    <a:bodyPr/>
                    <a:lstStyle/>
                    <a:p>
                      <a:r>
                        <a:rPr lang="en-US" sz="1400" b="0" dirty="0">
                          <a:solidFill>
                            <a:srgbClr val="445578"/>
                          </a:solidFill>
                          <a:effectLst/>
                          <a:latin typeface="Times New Roman" panose="02020603050405020304" pitchFamily="18" charset="0"/>
                          <a:cs typeface="Times New Roman" panose="02020603050405020304" pitchFamily="18" charset="0"/>
                        </a:rPr>
                        <a:t>Classification algorithms can be divided into Binary classifiers and Multi-class classifiers.</a:t>
                      </a:r>
                    </a:p>
                  </a:txBody>
                  <a:tcPr marL="110762" marR="110762" marT="73841" marB="73841" anchor="ctr"/>
                </a:tc>
                <a:extLst>
                  <a:ext uri="{0D108BD9-81ED-4DB2-BD59-A6C34878D82A}">
                    <a16:rowId xmlns:a16="http://schemas.microsoft.com/office/drawing/2014/main" val="2901277986"/>
                  </a:ext>
                </a:extLst>
              </a:tr>
            </a:tbl>
          </a:graphicData>
        </a:graphic>
      </p:graphicFrame>
    </p:spTree>
    <p:extLst>
      <p:ext uri="{BB962C8B-B14F-4D97-AF65-F5344CB8AC3E}">
        <p14:creationId xmlns:p14="http://schemas.microsoft.com/office/powerpoint/2010/main" val="275285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727026" y="1267469"/>
            <a:ext cx="10515600" cy="466344"/>
          </a:xfrm>
        </p:spPr>
        <p:txBody>
          <a:bodyPr/>
          <a:lstStyle/>
          <a:p>
            <a:r>
              <a:rPr lang="en-US" dirty="0"/>
              <a:t>Random forest Regression</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2631233" y="1904192"/>
            <a:ext cx="6141616" cy="2120847"/>
          </a:xfrm>
        </p:spPr>
        <p:txBody>
          <a:bodyPr>
            <a:normAutofit fontScale="85000" lnSpcReduction="20000"/>
          </a:bodyPr>
          <a:lstStyle/>
          <a:p>
            <a:pPr marL="342900" indent="-34290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Random forest regression is an ensemble learning algorithm that combines multiple decision trees to create a more accurate and robust model. </a:t>
            </a:r>
          </a:p>
          <a:p>
            <a:pPr marL="342900" indent="-34290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Each decision tree is constructed using a random subset of the training data and a random subset of the input features.</a:t>
            </a:r>
          </a:p>
          <a:p>
            <a:pPr marL="342900" indent="-342900">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This helps to reduce the risk of overfitting, as each tree is trained on a slightly different subset of the data.</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5" name="Picture 2" descr="Machine Learning Random Forest Algorithm - Javatpoint">
            <a:extLst>
              <a:ext uri="{FF2B5EF4-FFF2-40B4-BE49-F238E27FC236}">
                <a16:creationId xmlns:a16="http://schemas.microsoft.com/office/drawing/2014/main" id="{80A3D8E8-94AE-9A20-E868-4EDEA3F50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3477" y="494429"/>
            <a:ext cx="2950030" cy="247876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nsemble Stacking for Machine Learning and Deep Learning">
            <a:extLst>
              <a:ext uri="{FF2B5EF4-FFF2-40B4-BE49-F238E27FC236}">
                <a16:creationId xmlns:a16="http://schemas.microsoft.com/office/drawing/2014/main" id="{AA113538-B16C-47CC-2CA6-CA8436325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983"/>
          <a:stretch/>
        </p:blipFill>
        <p:spPr bwMode="auto">
          <a:xfrm>
            <a:off x="279918" y="4063764"/>
            <a:ext cx="5585375" cy="212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C58B-6BB4-AE29-48C1-E88C3E7EC6E1}"/>
              </a:ext>
            </a:extLst>
          </p:cNvPr>
          <p:cNvSpPr>
            <a:spLocks noGrp="1"/>
          </p:cNvSpPr>
          <p:nvPr>
            <p:ph type="title"/>
          </p:nvPr>
        </p:nvSpPr>
        <p:spPr/>
        <p:txBody>
          <a:bodyPr/>
          <a:lstStyle/>
          <a:p>
            <a:r>
              <a:rPr lang="en-IN" dirty="0"/>
              <a:t>Mathematical Understanding</a:t>
            </a:r>
          </a:p>
        </p:txBody>
      </p:sp>
      <p:sp>
        <p:nvSpPr>
          <p:cNvPr id="3" name="Content Placeholder 2">
            <a:extLst>
              <a:ext uri="{FF2B5EF4-FFF2-40B4-BE49-F238E27FC236}">
                <a16:creationId xmlns:a16="http://schemas.microsoft.com/office/drawing/2014/main" id="{B37AA8C9-58EB-F248-D470-0FFA617201A9}"/>
              </a:ext>
            </a:extLst>
          </p:cNvPr>
          <p:cNvSpPr>
            <a:spLocks noGrp="1"/>
          </p:cNvSpPr>
          <p:nvPr>
            <p:ph idx="1"/>
          </p:nvPr>
        </p:nvSpPr>
        <p:spPr>
          <a:xfrm>
            <a:off x="773723" y="1683513"/>
            <a:ext cx="9578107" cy="4470399"/>
          </a:xfrm>
        </p:spPr>
        <p:txBody>
          <a:bodyPr>
            <a:normAutofit fontScale="92500" lnSpcReduction="20000"/>
          </a:bodyPr>
          <a:lstStyle/>
          <a:p>
            <a:pPr>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When using the Random Forest Algorithm to solve regression problems, you are using the </a:t>
            </a:r>
            <a:r>
              <a:rPr lang="en-US" b="0" i="0" u="sng" dirty="0">
                <a:solidFill>
                  <a:schemeClr val="bg2">
                    <a:lumMod val="1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mean squared error (MSE)</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to how your data branches from each node.</a:t>
            </a:r>
          </a:p>
          <a:p>
            <a:pPr>
              <a:buFont typeface="Wingdings" panose="05000000000000000000" pitchFamily="2" charset="2"/>
              <a:buChar char="ü"/>
            </a:pPr>
            <a:endParaRPr lang="en-US" b="0" i="0" dirty="0">
              <a:solidFill>
                <a:schemeClr val="bg2">
                  <a:lumMod val="10000"/>
                </a:schemeClr>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0" i="0" dirty="0">
              <a:solidFill>
                <a:schemeClr val="bg2">
                  <a:lumMod val="10000"/>
                </a:schemeClr>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b="0" i="0" dirty="0">
              <a:solidFill>
                <a:schemeClr val="bg2">
                  <a:lumMod val="10000"/>
                </a:schemeClr>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solidFill>
                  <a:schemeClr val="bg2">
                    <a:lumMod val="10000"/>
                  </a:schemeClr>
                </a:solidFill>
                <a:latin typeface="Times New Roman" panose="02020603050405020304" pitchFamily="18" charset="0"/>
                <a:cs typeface="Times New Roman" panose="02020603050405020304" pitchFamily="18" charset="0"/>
              </a:rPr>
              <a:t>This formula calculates the distance of each node from the predicted actual value, helping to decide which branch is the better decision for your forest.</a:t>
            </a:r>
          </a:p>
          <a:p>
            <a:pPr>
              <a:buFont typeface="Wingdings" panose="05000000000000000000" pitchFamily="2" charset="2"/>
              <a:buChar char="ü"/>
            </a:pPr>
            <a:r>
              <a:rPr lang="en-US" b="0" i="0" dirty="0">
                <a:solidFill>
                  <a:schemeClr val="bg2">
                    <a:lumMod val="10000"/>
                  </a:schemeClr>
                </a:solidFill>
                <a:effectLst/>
                <a:latin typeface="Times New Roman" panose="02020603050405020304" pitchFamily="18" charset="0"/>
                <a:cs typeface="Times New Roman" panose="02020603050405020304" pitchFamily="18" charset="0"/>
              </a:rPr>
              <a:t>Here, </a:t>
            </a:r>
            <a:r>
              <a:rPr lang="en-US" b="0" i="1" dirty="0" err="1">
                <a:solidFill>
                  <a:schemeClr val="bg2">
                    <a:lumMod val="10000"/>
                  </a:schemeClr>
                </a:solidFill>
                <a:effectLst/>
                <a:latin typeface="Times New Roman" panose="02020603050405020304" pitchFamily="18" charset="0"/>
                <a:cs typeface="Times New Roman" panose="02020603050405020304" pitchFamily="18" charset="0"/>
              </a:rPr>
              <a:t>yi</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is the value of the data point you are testing at a certain node and </a:t>
            </a:r>
            <a:r>
              <a:rPr lang="en-US" b="0" i="1" dirty="0">
                <a:solidFill>
                  <a:schemeClr val="bg2">
                    <a:lumMod val="10000"/>
                  </a:schemeClr>
                </a:solidFill>
                <a:effectLst/>
                <a:latin typeface="Times New Roman" panose="02020603050405020304" pitchFamily="18" charset="0"/>
                <a:cs typeface="Times New Roman" panose="02020603050405020304" pitchFamily="18" charset="0"/>
              </a:rPr>
              <a:t>fi</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 is the value returned by the decision tree.</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endParaRPr lang="en-US" b="0" i="0" dirty="0">
              <a:solidFill>
                <a:srgbClr val="292929"/>
              </a:solidFill>
              <a:effectLst/>
              <a:latin typeface="source-serif-pro"/>
            </a:endParaRPr>
          </a:p>
          <a:p>
            <a:endParaRPr lang="en-IN" dirty="0"/>
          </a:p>
        </p:txBody>
      </p:sp>
      <p:sp>
        <p:nvSpPr>
          <p:cNvPr id="4" name="Date Placeholder 3">
            <a:extLst>
              <a:ext uri="{FF2B5EF4-FFF2-40B4-BE49-F238E27FC236}">
                <a16:creationId xmlns:a16="http://schemas.microsoft.com/office/drawing/2014/main" id="{45FB1EE3-454A-AC59-0194-3C4AB0B3083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DBFFDFE-D848-D262-8A5D-0BF3EC0B16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3B79877-6110-8B98-4959-2372A7DC52B4}"/>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4098" name="Picture 2">
            <a:extLst>
              <a:ext uri="{FF2B5EF4-FFF2-40B4-BE49-F238E27FC236}">
                <a16:creationId xmlns:a16="http://schemas.microsoft.com/office/drawing/2014/main" id="{95167D36-56B3-E2DB-D2E0-A98CFC2E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471" y="2710498"/>
            <a:ext cx="5039328" cy="143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57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0FB17837-AD64-0760-7340-BE74D2F9746C}"/>
                  </a:ext>
                </a:extLst>
              </p:cNvPr>
              <p:cNvSpPr/>
              <p:nvPr/>
            </p:nvSpPr>
            <p:spPr>
              <a:xfrm>
                <a:off x="4641672" y="187187"/>
                <a:ext cx="4828728" cy="1882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Variance(root)=1/14[</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2</m:t>
                            </m:r>
                            <m:r>
                              <a:rPr lang="en-US" b="0" i="0" dirty="0" smtClean="0">
                                <a:solidFill>
                                  <a:srgbClr val="836967"/>
                                </a:solidFill>
                                <a:latin typeface="Cambria Math" panose="02040503050406030204" pitchFamily="18" charset="0"/>
                              </a:rPr>
                              <m:t>6</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30</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latin typeface="Cambria Math" panose="02040503050406030204" pitchFamily="18" charset="0"/>
                              </a:rPr>
                              <m:t>48−</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45</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52</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23</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43</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35</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38</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46</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48</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62</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solidFill>
                      <a:srgbClr val="836967"/>
                    </a:solidFill>
                  </a:rPr>
                  <a:t> </a:t>
                </a:r>
                <a14:m>
                  <m:oMath xmlns:m="http://schemas.openxmlformats.org/officeDocument/2006/math">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44</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r>
                      <a:rPr lang="en-US" dirty="0">
                        <a:latin typeface="Cambria Math" panose="02040503050406030204" pitchFamily="18" charset="0"/>
                      </a:rPr>
                      <m:t>+</m:t>
                    </m:r>
                    <m:sSup>
                      <m:sSupPr>
                        <m:ctrlPr>
                          <a:rPr lang="en-IN" i="1" dirty="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US" dirty="0">
                                <a:solidFill>
                                  <a:srgbClr val="836967"/>
                                </a:solidFill>
                                <a:latin typeface="Cambria Math" panose="02040503050406030204" pitchFamily="18" charset="0"/>
                              </a:rPr>
                              <m:t>30</m:t>
                            </m:r>
                            <m:r>
                              <a:rPr lang="en-IN" dirty="0">
                                <a:latin typeface="Cambria Math" panose="02040503050406030204" pitchFamily="18" charset="0"/>
                              </a:rPr>
                              <m:t>−</m:t>
                            </m:r>
                            <m:r>
                              <a:rPr lang="en-US" i="1" dirty="0">
                                <a:latin typeface="Cambria Math" panose="02040503050406030204" pitchFamily="18" charset="0"/>
                              </a:rPr>
                              <m:t>39.8</m:t>
                            </m:r>
                          </m:e>
                        </m:d>
                      </m:e>
                      <m:sup>
                        <m:r>
                          <a:rPr lang="en-IN" dirty="0">
                            <a:latin typeface="Cambria Math" panose="02040503050406030204" pitchFamily="18" charset="0"/>
                          </a:rPr>
                          <m:t>2</m:t>
                        </m:r>
                      </m:sup>
                    </m:sSup>
                  </m:oMath>
                </a14:m>
                <a:r>
                  <a:rPr lang="en-US" dirty="0"/>
                  <a:t> </a:t>
                </a:r>
                <a:r>
                  <a:rPr lang="en-IN" dirty="0"/>
                  <a:t>]=86.88</a:t>
                </a:r>
              </a:p>
            </p:txBody>
          </p:sp>
        </mc:Choice>
        <mc:Fallback>
          <p:sp>
            <p:nvSpPr>
              <p:cNvPr id="2" name="Rectangle: Rounded Corners 1">
                <a:extLst>
                  <a:ext uri="{FF2B5EF4-FFF2-40B4-BE49-F238E27FC236}">
                    <a16:creationId xmlns:a16="http://schemas.microsoft.com/office/drawing/2014/main" id="{0FB17837-AD64-0760-7340-BE74D2F9746C}"/>
                  </a:ext>
                </a:extLst>
              </p:cNvPr>
              <p:cNvSpPr>
                <a:spLocks noRot="1" noChangeAspect="1" noMove="1" noResize="1" noEditPoints="1" noAdjustHandles="1" noChangeArrowheads="1" noChangeShapeType="1" noTextEdit="1"/>
              </p:cNvSpPr>
              <p:nvPr/>
            </p:nvSpPr>
            <p:spPr>
              <a:xfrm>
                <a:off x="4641672" y="187187"/>
                <a:ext cx="4828728" cy="1882065"/>
              </a:xfrm>
              <a:prstGeom prst="roundRect">
                <a:avLst/>
              </a:prstGeom>
              <a:blipFill>
                <a:blip r:embed="rId2"/>
                <a:stretch>
                  <a:fillRect t="-19741" b="-356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2313C565-5E34-2167-5873-0D6F58390438}"/>
                  </a:ext>
                </a:extLst>
              </p:cNvPr>
              <p:cNvSpPr/>
              <p:nvPr/>
            </p:nvSpPr>
            <p:spPr>
              <a:xfrm>
                <a:off x="3995513" y="5576630"/>
                <a:ext cx="2414727" cy="11338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IN" i="1" smtClean="0">
                              <a:solidFill>
                                <a:srgbClr val="836967"/>
                              </a:solidFill>
                              <a:latin typeface="Cambria Math" panose="02040503050406030204" pitchFamily="18" charset="0"/>
                            </a:rPr>
                          </m:ctrlPr>
                        </m:accPr>
                        <m:e>
                          <m:r>
                            <a:rPr lang="en-IN"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IN" dirty="0"/>
              </a:p>
              <a:p>
                <a:pPr algn="ctr"/>
                <a:r>
                  <a:rPr lang="en-IN" dirty="0"/>
                  <a:t>=558/14</a:t>
                </a:r>
              </a:p>
              <a:p>
                <a:pPr algn="ctr"/>
                <a:r>
                  <a:rPr lang="en-IN" dirty="0"/>
                  <a:t>=39.8</a:t>
                </a:r>
              </a:p>
            </p:txBody>
          </p:sp>
        </mc:Choice>
        <mc:Fallback>
          <p:sp>
            <p:nvSpPr>
              <p:cNvPr id="3" name="Rectangle: Rounded Corners 2">
                <a:extLst>
                  <a:ext uri="{FF2B5EF4-FFF2-40B4-BE49-F238E27FC236}">
                    <a16:creationId xmlns:a16="http://schemas.microsoft.com/office/drawing/2014/main" id="{2313C565-5E34-2167-5873-0D6F58390438}"/>
                  </a:ext>
                </a:extLst>
              </p:cNvPr>
              <p:cNvSpPr>
                <a:spLocks noRot="1" noChangeAspect="1" noMove="1" noResize="1" noEditPoints="1" noAdjustHandles="1" noChangeArrowheads="1" noChangeShapeType="1" noTextEdit="1"/>
              </p:cNvSpPr>
              <p:nvPr/>
            </p:nvSpPr>
            <p:spPr>
              <a:xfrm>
                <a:off x="3995513" y="5576630"/>
                <a:ext cx="2414727" cy="1133896"/>
              </a:xfrm>
              <a:prstGeom prst="round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AAE71D3-37F5-E78B-C385-1A1C144B4430}"/>
                  </a:ext>
                </a:extLst>
              </p:cNvPr>
              <p:cNvSpPr/>
              <p:nvPr/>
            </p:nvSpPr>
            <p:spPr>
              <a:xfrm>
                <a:off x="213075" y="5262243"/>
                <a:ext cx="3628008" cy="14407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Variance reduction:</a:t>
                </a:r>
              </a:p>
              <a:p>
                <a:pPr algn="ctr"/>
                <a:r>
                  <a:rPr lang="en-US" sz="1400" dirty="0"/>
                  <a:t>Variance (MSE)= </a:t>
                </a:r>
                <a14:m>
                  <m:oMath xmlns:m="http://schemas.openxmlformats.org/officeDocument/2006/math">
                    <m:f>
                      <m:fPr>
                        <m:type m:val="lin"/>
                        <m:ctrlPr>
                          <a:rPr lang="en-IN" sz="1400" i="1" dirty="0" smtClean="0">
                            <a:latin typeface="Cambria Math" panose="02040503050406030204" pitchFamily="18" charset="0"/>
                          </a:rPr>
                        </m:ctrlPr>
                      </m:fPr>
                      <m:num>
                        <m:r>
                          <a:rPr lang="en-IN" sz="1400" dirty="0">
                            <a:latin typeface="Cambria Math" panose="02040503050406030204" pitchFamily="18" charset="0"/>
                          </a:rPr>
                          <m:t>1</m:t>
                        </m:r>
                      </m:num>
                      <m:den>
                        <m:r>
                          <a:rPr lang="en-IN" sz="1400" i="1" dirty="0">
                            <a:latin typeface="Cambria Math" panose="02040503050406030204" pitchFamily="18" charset="0"/>
                          </a:rPr>
                          <m:t>𝑛</m:t>
                        </m:r>
                      </m:den>
                    </m:f>
                    <m:nary>
                      <m:naryPr>
                        <m:chr m:val="∑"/>
                        <m:limLoc m:val="undOvr"/>
                        <m:grow m:val="on"/>
                        <m:supHide m:val="on"/>
                        <m:ctrlPr>
                          <a:rPr lang="en-IN" sz="1400" i="1" dirty="0">
                            <a:latin typeface="Cambria Math" panose="02040503050406030204" pitchFamily="18" charset="0"/>
                          </a:rPr>
                        </m:ctrlPr>
                      </m:naryPr>
                      <m:sub>
                        <m:r>
                          <a:rPr lang="en-IN" sz="1400" i="1" dirty="0">
                            <a:latin typeface="Cambria Math" panose="02040503050406030204" pitchFamily="18" charset="0"/>
                          </a:rPr>
                          <m:t>𝑖</m:t>
                        </m:r>
                        <m:r>
                          <a:rPr lang="en-IN" sz="1400" i="0" dirty="0">
                            <a:latin typeface="Cambria Math" panose="02040503050406030204" pitchFamily="18" charset="0"/>
                          </a:rPr>
                          <m:t>=1</m:t>
                        </m:r>
                      </m:sub>
                      <m:sup/>
                      <m:e>
                        <m:eqArr>
                          <m:eqArrPr>
                            <m:ctrlPr>
                              <a:rPr lang="en-IN" sz="1400" i="1" dirty="0">
                                <a:solidFill>
                                  <a:srgbClr val="836967"/>
                                </a:solidFill>
                                <a:latin typeface="Cambria Math" panose="02040503050406030204" pitchFamily="18" charset="0"/>
                              </a:rPr>
                            </m:ctrlPr>
                          </m:eqArrPr>
                          <m:e>
                            <m:sSup>
                              <m:sSupPr>
                                <m:ctrlPr>
                                  <a:rPr lang="en-IN" sz="1400" i="1" dirty="0">
                                    <a:solidFill>
                                      <a:srgbClr val="836967"/>
                                    </a:solidFill>
                                    <a:latin typeface="Cambria Math" panose="02040503050406030204" pitchFamily="18" charset="0"/>
                                  </a:rPr>
                                </m:ctrlPr>
                              </m:sSupPr>
                              <m:e>
                                <m:d>
                                  <m:dPr>
                                    <m:ctrlPr>
                                      <a:rPr lang="en-IN" sz="1400" i="1" dirty="0">
                                        <a:solidFill>
                                          <a:srgbClr val="836967"/>
                                        </a:solidFill>
                                        <a:latin typeface="Cambria Math" panose="02040503050406030204" pitchFamily="18" charset="0"/>
                                      </a:rPr>
                                    </m:ctrlPr>
                                  </m:dPr>
                                  <m:e>
                                    <m:sSub>
                                      <m:sSubPr>
                                        <m:ctrlPr>
                                          <a:rPr lang="en-IN" sz="1400" i="1" dirty="0">
                                            <a:solidFill>
                                              <a:srgbClr val="836967"/>
                                            </a:solidFill>
                                            <a:latin typeface="Cambria Math" panose="02040503050406030204" pitchFamily="18" charset="0"/>
                                          </a:rPr>
                                        </m:ctrlPr>
                                      </m:sSubPr>
                                      <m:e>
                                        <m:r>
                                          <a:rPr lang="en-IN" sz="1400" i="1" dirty="0">
                                            <a:latin typeface="Cambria Math" panose="02040503050406030204" pitchFamily="18" charset="0"/>
                                          </a:rPr>
                                          <m:t>𝑦</m:t>
                                        </m:r>
                                      </m:e>
                                      <m:sub>
                                        <m:r>
                                          <a:rPr lang="en-IN" sz="1400" i="1" dirty="0">
                                            <a:latin typeface="Cambria Math" panose="02040503050406030204" pitchFamily="18" charset="0"/>
                                          </a:rPr>
                                          <m:t>𝑖</m:t>
                                        </m:r>
                                      </m:sub>
                                    </m:sSub>
                                    <m:r>
                                      <a:rPr lang="en-IN" sz="1400" i="0" dirty="0">
                                        <a:latin typeface="Cambria Math" panose="02040503050406030204" pitchFamily="18" charset="0"/>
                                      </a:rPr>
                                      <m:t>−</m:t>
                                    </m:r>
                                    <m:acc>
                                      <m:accPr>
                                        <m:chr m:val="̅"/>
                                        <m:ctrlPr>
                                          <a:rPr lang="en-IN" sz="1400" i="1" dirty="0">
                                            <a:solidFill>
                                              <a:srgbClr val="836967"/>
                                            </a:solidFill>
                                            <a:latin typeface="Cambria Math" panose="02040503050406030204" pitchFamily="18" charset="0"/>
                                          </a:rPr>
                                        </m:ctrlPr>
                                      </m:accPr>
                                      <m:e>
                                        <m:r>
                                          <a:rPr lang="en-IN" sz="1400" i="1" dirty="0">
                                            <a:latin typeface="Cambria Math" panose="02040503050406030204" pitchFamily="18" charset="0"/>
                                          </a:rPr>
                                          <m:t>𝑦</m:t>
                                        </m:r>
                                      </m:e>
                                    </m:acc>
                                  </m:e>
                                </m:d>
                              </m:e>
                              <m:sup>
                                <m:eqArr>
                                  <m:eqArrPr>
                                    <m:ctrlPr>
                                      <a:rPr lang="en-IN" sz="1400" i="1" dirty="0">
                                        <a:latin typeface="Cambria Math" panose="02040503050406030204" pitchFamily="18" charset="0"/>
                                      </a:rPr>
                                    </m:ctrlPr>
                                  </m:eqArrPr>
                                  <m:e>
                                    <m:r>
                                      <a:rPr lang="en-IN" sz="1400" i="0" dirty="0">
                                        <a:latin typeface="Cambria Math" panose="02040503050406030204" pitchFamily="18" charset="0"/>
                                      </a:rPr>
                                      <m:t>2</m:t>
                                    </m:r>
                                  </m:e>
                                  <m:e/>
                                </m:eqArr>
                              </m:sup>
                            </m:sSup>
                          </m:e>
                          <m:e/>
                        </m:eqArr>
                      </m:e>
                    </m:nary>
                  </m:oMath>
                </a14:m>
                <a:endParaRPr lang="en-IN" sz="1400" dirty="0"/>
              </a:p>
            </p:txBody>
          </p:sp>
        </mc:Choice>
        <mc:Fallback>
          <p:sp>
            <p:nvSpPr>
              <p:cNvPr id="5" name="Rectangle: Rounded Corners 4">
                <a:extLst>
                  <a:ext uri="{FF2B5EF4-FFF2-40B4-BE49-F238E27FC236}">
                    <a16:creationId xmlns:a16="http://schemas.microsoft.com/office/drawing/2014/main" id="{2AAE71D3-37F5-E78B-C385-1A1C144B4430}"/>
                  </a:ext>
                </a:extLst>
              </p:cNvPr>
              <p:cNvSpPr>
                <a:spLocks noRot="1" noChangeAspect="1" noMove="1" noResize="1" noEditPoints="1" noAdjustHandles="1" noChangeArrowheads="1" noChangeShapeType="1" noTextEdit="1"/>
              </p:cNvSpPr>
              <p:nvPr/>
            </p:nvSpPr>
            <p:spPr>
              <a:xfrm>
                <a:off x="213075" y="5262243"/>
                <a:ext cx="3628008" cy="1440709"/>
              </a:xfrm>
              <a:prstGeom prst="roundRect">
                <a:avLst/>
              </a:prstGeom>
              <a:blipFill>
                <a:blip r:embed="rId4"/>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CEF4A4D2-74FD-F40F-5B57-5334A44ABD9B}"/>
              </a:ext>
            </a:extLst>
          </p:cNvPr>
          <p:cNvCxnSpPr/>
          <p:nvPr/>
        </p:nvCxnSpPr>
        <p:spPr>
          <a:xfrm flipH="1">
            <a:off x="510475" y="3209287"/>
            <a:ext cx="470517" cy="78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1761D3-2705-296E-45D1-2439A4714122}"/>
              </a:ext>
            </a:extLst>
          </p:cNvPr>
          <p:cNvCxnSpPr>
            <a:cxnSpLocks/>
          </p:cNvCxnSpPr>
          <p:nvPr/>
        </p:nvCxnSpPr>
        <p:spPr>
          <a:xfrm>
            <a:off x="1320376" y="3260329"/>
            <a:ext cx="0" cy="67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9D2A3B0-C63A-7051-B5F9-753F68FA5012}"/>
              </a:ext>
            </a:extLst>
          </p:cNvPr>
          <p:cNvSpPr/>
          <p:nvPr/>
        </p:nvSpPr>
        <p:spPr>
          <a:xfrm>
            <a:off x="15953" y="4083257"/>
            <a:ext cx="1149284" cy="33180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overcast</a:t>
            </a:r>
            <a:endParaRPr lang="en-IN" dirty="0"/>
          </a:p>
        </p:txBody>
      </p:sp>
      <p:sp>
        <p:nvSpPr>
          <p:cNvPr id="10" name="Rectangle 9">
            <a:extLst>
              <a:ext uri="{FF2B5EF4-FFF2-40B4-BE49-F238E27FC236}">
                <a16:creationId xmlns:a16="http://schemas.microsoft.com/office/drawing/2014/main" id="{9FAE3467-CF0E-FECF-12E7-3841FA3F1862}"/>
              </a:ext>
            </a:extLst>
          </p:cNvPr>
          <p:cNvSpPr/>
          <p:nvPr/>
        </p:nvSpPr>
        <p:spPr>
          <a:xfrm>
            <a:off x="1254031" y="4096580"/>
            <a:ext cx="1052368" cy="31848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Rainy</a:t>
            </a:r>
          </a:p>
        </p:txBody>
      </p:sp>
      <p:cxnSp>
        <p:nvCxnSpPr>
          <p:cNvPr id="13" name="Straight Arrow Connector 12">
            <a:extLst>
              <a:ext uri="{FF2B5EF4-FFF2-40B4-BE49-F238E27FC236}">
                <a16:creationId xmlns:a16="http://schemas.microsoft.com/office/drawing/2014/main" id="{CA4970B6-3BC6-701E-0983-BE451B16679D}"/>
              </a:ext>
            </a:extLst>
          </p:cNvPr>
          <p:cNvCxnSpPr>
            <a:cxnSpLocks/>
          </p:cNvCxnSpPr>
          <p:nvPr/>
        </p:nvCxnSpPr>
        <p:spPr>
          <a:xfrm>
            <a:off x="1522526" y="3137621"/>
            <a:ext cx="829876" cy="75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A5F86E-A7FD-8DFE-45F1-35ED075F2B70}"/>
              </a:ext>
            </a:extLst>
          </p:cNvPr>
          <p:cNvSpPr/>
          <p:nvPr/>
        </p:nvSpPr>
        <p:spPr>
          <a:xfrm>
            <a:off x="2387367" y="4083257"/>
            <a:ext cx="941396" cy="28851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Sunny</a:t>
            </a:r>
            <a:endParaRPr lang="en-IN" dirty="0"/>
          </a:p>
        </p:txBody>
      </p:sp>
      <p:sp>
        <p:nvSpPr>
          <p:cNvPr id="16" name="Oval 15">
            <a:extLst>
              <a:ext uri="{FF2B5EF4-FFF2-40B4-BE49-F238E27FC236}">
                <a16:creationId xmlns:a16="http://schemas.microsoft.com/office/drawing/2014/main" id="{6C7A2EED-BA42-1B0F-208A-163DB936EBF0}"/>
              </a:ext>
            </a:extLst>
          </p:cNvPr>
          <p:cNvSpPr/>
          <p:nvPr/>
        </p:nvSpPr>
        <p:spPr>
          <a:xfrm>
            <a:off x="3963882" y="2566799"/>
            <a:ext cx="1767415" cy="594333"/>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Humidity</a:t>
            </a:r>
            <a:endParaRPr lang="en-IN" dirty="0"/>
          </a:p>
        </p:txBody>
      </p:sp>
      <p:cxnSp>
        <p:nvCxnSpPr>
          <p:cNvPr id="17" name="Straight Arrow Connector 16">
            <a:extLst>
              <a:ext uri="{FF2B5EF4-FFF2-40B4-BE49-F238E27FC236}">
                <a16:creationId xmlns:a16="http://schemas.microsoft.com/office/drawing/2014/main" id="{0836509D-AD15-6CA5-3475-BCA7E7CD48A2}"/>
              </a:ext>
            </a:extLst>
          </p:cNvPr>
          <p:cNvCxnSpPr/>
          <p:nvPr/>
        </p:nvCxnSpPr>
        <p:spPr>
          <a:xfrm flipH="1">
            <a:off x="4242788" y="3260329"/>
            <a:ext cx="470517" cy="78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1FCBF4-2D21-CDC0-6A98-294D0A716ACD}"/>
              </a:ext>
            </a:extLst>
          </p:cNvPr>
          <p:cNvCxnSpPr/>
          <p:nvPr/>
        </p:nvCxnSpPr>
        <p:spPr>
          <a:xfrm>
            <a:off x="5179192" y="3209287"/>
            <a:ext cx="435006" cy="72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13D5AF3-7368-78D5-D32D-0F9DB5C3257B}"/>
              </a:ext>
            </a:extLst>
          </p:cNvPr>
          <p:cNvSpPr/>
          <p:nvPr/>
        </p:nvSpPr>
        <p:spPr>
          <a:xfrm>
            <a:off x="3937543" y="4140761"/>
            <a:ext cx="949911" cy="30184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High</a:t>
            </a:r>
            <a:endParaRPr lang="en-IN" dirty="0"/>
          </a:p>
        </p:txBody>
      </p:sp>
      <p:sp>
        <p:nvSpPr>
          <p:cNvPr id="20" name="Rectangle 19">
            <a:extLst>
              <a:ext uri="{FF2B5EF4-FFF2-40B4-BE49-F238E27FC236}">
                <a16:creationId xmlns:a16="http://schemas.microsoft.com/office/drawing/2014/main" id="{B962A90B-F34A-7EA0-BF66-512363174F63}"/>
              </a:ext>
            </a:extLst>
          </p:cNvPr>
          <p:cNvSpPr/>
          <p:nvPr/>
        </p:nvSpPr>
        <p:spPr>
          <a:xfrm>
            <a:off x="5229902" y="4074383"/>
            <a:ext cx="1288696" cy="36287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Normal</a:t>
            </a:r>
          </a:p>
        </p:txBody>
      </p:sp>
      <p:sp>
        <p:nvSpPr>
          <p:cNvPr id="21" name="Rectangle: Rounded Corners 20">
            <a:extLst>
              <a:ext uri="{FF2B5EF4-FFF2-40B4-BE49-F238E27FC236}">
                <a16:creationId xmlns:a16="http://schemas.microsoft.com/office/drawing/2014/main" id="{22BE2BBA-07C8-1687-D2BD-DD1AB3555E80}"/>
              </a:ext>
            </a:extLst>
          </p:cNvPr>
          <p:cNvSpPr/>
          <p:nvPr/>
        </p:nvSpPr>
        <p:spPr>
          <a:xfrm>
            <a:off x="37404" y="4477203"/>
            <a:ext cx="1149284" cy="46496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48,43,62,44</a:t>
            </a:r>
            <a:endParaRPr lang="en-IN" dirty="0"/>
          </a:p>
        </p:txBody>
      </p:sp>
      <p:sp>
        <p:nvSpPr>
          <p:cNvPr id="24" name="Rectangle: Rounded Corners 23">
            <a:extLst>
              <a:ext uri="{FF2B5EF4-FFF2-40B4-BE49-F238E27FC236}">
                <a16:creationId xmlns:a16="http://schemas.microsoft.com/office/drawing/2014/main" id="{21D15D76-2C23-89C7-4A7E-2822D3A8ADF2}"/>
              </a:ext>
            </a:extLst>
          </p:cNvPr>
          <p:cNvSpPr/>
          <p:nvPr/>
        </p:nvSpPr>
        <p:spPr>
          <a:xfrm>
            <a:off x="1242139" y="4477203"/>
            <a:ext cx="1149284" cy="620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26,30,36,38,48</a:t>
            </a:r>
            <a:endParaRPr lang="en-IN" dirty="0"/>
          </a:p>
        </p:txBody>
      </p:sp>
      <p:sp>
        <p:nvSpPr>
          <p:cNvPr id="25" name="Rectangle: Rounded Corners 24">
            <a:extLst>
              <a:ext uri="{FF2B5EF4-FFF2-40B4-BE49-F238E27FC236}">
                <a16:creationId xmlns:a16="http://schemas.microsoft.com/office/drawing/2014/main" id="{BF1AF695-E8E4-6BCA-6078-4F1B435071BF}"/>
              </a:ext>
            </a:extLst>
          </p:cNvPr>
          <p:cNvSpPr/>
          <p:nvPr/>
        </p:nvSpPr>
        <p:spPr>
          <a:xfrm>
            <a:off x="2468940" y="4427744"/>
            <a:ext cx="1149284" cy="6203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46,62,23,48,30</a:t>
            </a:r>
            <a:endParaRPr lang="en-IN" dirty="0"/>
          </a:p>
        </p:txBody>
      </p:sp>
      <p:sp>
        <p:nvSpPr>
          <p:cNvPr id="26" name="Rectangle: Rounded Corners 25">
            <a:extLst>
              <a:ext uri="{FF2B5EF4-FFF2-40B4-BE49-F238E27FC236}">
                <a16:creationId xmlns:a16="http://schemas.microsoft.com/office/drawing/2014/main" id="{CD7F22D5-88A2-A881-5CD4-85BC8D65F3E2}"/>
              </a:ext>
            </a:extLst>
          </p:cNvPr>
          <p:cNvSpPr/>
          <p:nvPr/>
        </p:nvSpPr>
        <p:spPr>
          <a:xfrm>
            <a:off x="3841083" y="4535503"/>
            <a:ext cx="1149284" cy="7812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26,30,48,45,36,62,30</a:t>
            </a:r>
            <a:endParaRPr lang="en-IN" dirty="0"/>
          </a:p>
        </p:txBody>
      </p:sp>
      <p:sp>
        <p:nvSpPr>
          <p:cNvPr id="27" name="Rectangle: Rounded Corners 26">
            <a:extLst>
              <a:ext uri="{FF2B5EF4-FFF2-40B4-BE49-F238E27FC236}">
                <a16:creationId xmlns:a16="http://schemas.microsoft.com/office/drawing/2014/main" id="{F2A5C55F-463F-D1F1-9EBC-9BADA10F936E}"/>
              </a:ext>
            </a:extLst>
          </p:cNvPr>
          <p:cNvSpPr/>
          <p:nvPr/>
        </p:nvSpPr>
        <p:spPr>
          <a:xfrm>
            <a:off x="5260956" y="4528925"/>
            <a:ext cx="1149284" cy="7878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62,23,43,38,48,48,44</a:t>
            </a:r>
            <a:endParaRPr lang="en-IN" dirty="0"/>
          </a:p>
        </p:txBody>
      </p:sp>
      <p:sp>
        <p:nvSpPr>
          <p:cNvPr id="11" name="Oval 10">
            <a:extLst>
              <a:ext uri="{FF2B5EF4-FFF2-40B4-BE49-F238E27FC236}">
                <a16:creationId xmlns:a16="http://schemas.microsoft.com/office/drawing/2014/main" id="{BC35F2E6-326B-2541-6755-AD250963E903}"/>
              </a:ext>
            </a:extLst>
          </p:cNvPr>
          <p:cNvSpPr/>
          <p:nvPr/>
        </p:nvSpPr>
        <p:spPr>
          <a:xfrm>
            <a:off x="425348" y="2566799"/>
            <a:ext cx="1894109" cy="55874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dirty="0"/>
              <a:t>Outlook</a:t>
            </a:r>
          </a:p>
        </p:txBody>
      </p:sp>
      <p:pic>
        <p:nvPicPr>
          <p:cNvPr id="4" name="Picture 2" descr="Decision Tree Regression | Note of Thi">
            <a:extLst>
              <a:ext uri="{FF2B5EF4-FFF2-40B4-BE49-F238E27FC236}">
                <a16:creationId xmlns:a16="http://schemas.microsoft.com/office/drawing/2014/main" id="{F85E43D5-0772-44E9-D8B2-EAA912CBE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287" y="207166"/>
            <a:ext cx="4249760" cy="2168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85C695B-A1EA-D4ED-215F-34396DE65110}"/>
                  </a:ext>
                </a:extLst>
              </p:cNvPr>
              <p:cNvSpPr txBox="1"/>
              <p:nvPr/>
            </p:nvSpPr>
            <p:spPr>
              <a:xfrm>
                <a:off x="6763494" y="2118851"/>
                <a:ext cx="5215430" cy="1754326"/>
              </a:xfrm>
              <a:prstGeom prst="rect">
                <a:avLst/>
              </a:prstGeom>
              <a:noFill/>
            </p:spPr>
            <p:txBody>
              <a:bodyPr wrap="square">
                <a:spAutoFit/>
              </a:bodyPr>
              <a:lstStyle/>
              <a:p>
                <a:pPr algn="ctr"/>
                <a:r>
                  <a:rPr lang="en-US" sz="1200" b="1" u="sng" dirty="0"/>
                  <a:t>Variance (outlook)</a:t>
                </a:r>
              </a:p>
              <a:p>
                <a:pPr algn="ctr"/>
                <a:r>
                  <a:rPr lang="en-US" sz="1200" dirty="0"/>
                  <a:t>Variance(overcast)=1/4[</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smtClean="0">
                                <a:solidFill>
                                  <a:srgbClr val="836967"/>
                                </a:solidFill>
                                <a:latin typeface="Cambria Math" panose="02040503050406030204" pitchFamily="18" charset="0"/>
                              </a:rPr>
                            </m:ctrlPr>
                          </m:dPr>
                          <m:e>
                            <m:r>
                              <a:rPr lang="en-US" sz="1200" b="0" i="0" dirty="0" smtClean="0">
                                <a:latin typeface="Cambria Math" panose="02040503050406030204" pitchFamily="18" charset="0"/>
                              </a:rPr>
                              <m:t>48−</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43</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b="0" i="1" dirty="0" smtClean="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62</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44</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IN" sz="1200" dirty="0"/>
                  <a:t>]=146.99</a:t>
                </a:r>
              </a:p>
              <a:p>
                <a:pPr algn="ctr"/>
                <a:r>
                  <a:rPr lang="en-US" sz="1200" dirty="0"/>
                  <a:t>Variance(sunny)=1/5[</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smtClean="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26</m:t>
                            </m:r>
                            <m:r>
                              <a:rPr lang="en-US" sz="1200" b="0" i="0" dirty="0" smtClean="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30</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b="0" i="1" dirty="0" smtClean="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36</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38</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r>
                          <a:rPr lang="en-US" sz="1200" b="0" i="1" dirty="0" smtClean="0">
                            <a:latin typeface="Cambria Math" panose="02040503050406030204" pitchFamily="18" charset="0"/>
                          </a:rPr>
                          <m:t> </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4</m:t>
                            </m:r>
                            <m:r>
                              <a:rPr lang="en-US" sz="1200" dirty="0">
                                <a:solidFill>
                                  <a:srgbClr val="836967"/>
                                </a:solidFill>
                                <a:latin typeface="Cambria Math" panose="02040503050406030204" pitchFamily="18" charset="0"/>
                              </a:rPr>
                              <m:t>8</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IN" sz="1200" dirty="0"/>
                  <a:t>]=74.28</a:t>
                </a:r>
              </a:p>
              <a:p>
                <a:pPr algn="ctr"/>
                <a:r>
                  <a:rPr lang="en-US" sz="1200" dirty="0"/>
                  <a:t>Variance(rainy)=1/5[</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smtClean="0">
                                <a:solidFill>
                                  <a:srgbClr val="836967"/>
                                </a:solidFill>
                                <a:latin typeface="Cambria Math" panose="02040503050406030204" pitchFamily="18" charset="0"/>
                              </a:rPr>
                            </m:ctrlPr>
                          </m:dPr>
                          <m:e>
                            <m:r>
                              <a:rPr lang="en-US" sz="1200" b="0" i="0" dirty="0" smtClean="0">
                                <a:latin typeface="Cambria Math" panose="02040503050406030204" pitchFamily="18" charset="0"/>
                              </a:rPr>
                              <m:t>46−</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62</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b="0" i="1" dirty="0" smtClean="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23</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48</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b="0" i="0" dirty="0" smtClean="0">
                                <a:solidFill>
                                  <a:srgbClr val="836967"/>
                                </a:solidFill>
                                <a:latin typeface="Cambria Math" panose="02040503050406030204" pitchFamily="18" charset="0"/>
                              </a:rPr>
                              <m:t>30</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IN" sz="1200" dirty="0"/>
                  <a:t>]=195.36</a:t>
                </a:r>
              </a:p>
              <a:p>
                <a:pPr algn="ctr"/>
                <a:r>
                  <a:rPr lang="en-IN" sz="1200" b="1" dirty="0"/>
                  <a:t>Variance Reduction=var(root)- </a:t>
                </a:r>
                <a14:m>
                  <m:oMath xmlns:m="http://schemas.openxmlformats.org/officeDocument/2006/math">
                    <m:nary>
                      <m:naryPr>
                        <m:chr m:val="∑"/>
                        <m:limLoc m:val="undOvr"/>
                        <m:grow m:val="on"/>
                        <m:supHide m:val="on"/>
                        <m:ctrlPr>
                          <a:rPr lang="en-IN" sz="1200" b="1" i="1" dirty="0">
                            <a:latin typeface="Cambria Math" panose="02040503050406030204" pitchFamily="18" charset="0"/>
                          </a:rPr>
                        </m:ctrlPr>
                      </m:naryPr>
                      <m:sub>
                        <m:r>
                          <m:rPr>
                            <m:brk/>
                            <m:aln/>
                          </m:rPr>
                          <a:rPr lang="en-US" sz="1200" b="1" i="1" dirty="0" smtClean="0">
                            <a:latin typeface="Cambria Math" panose="02040503050406030204" pitchFamily="18" charset="0"/>
                          </a:rPr>
                          <m:t>𝒘</m:t>
                        </m:r>
                        <m:r>
                          <a:rPr lang="en-IN" sz="1200" b="1" i="1" dirty="0" smtClean="0">
                            <a:latin typeface="Cambria Math" panose="02040503050406030204" pitchFamily="18" charset="0"/>
                          </a:rPr>
                          <m:t>𝒊</m:t>
                        </m:r>
                      </m:sub>
                      <m:sup/>
                      <m:e>
                        <m:r>
                          <a:rPr lang="en-US" sz="1200" b="1" i="1" dirty="0" smtClean="0">
                            <a:latin typeface="Cambria Math" panose="02040503050406030204" pitchFamily="18" charset="0"/>
                          </a:rPr>
                          <m:t>𝒗𝒂𝒓</m:t>
                        </m:r>
                        <m:d>
                          <m:dPr>
                            <m:ctrlPr>
                              <a:rPr lang="en-US" sz="1200" b="1" i="1" dirty="0" smtClean="0">
                                <a:latin typeface="Cambria Math" panose="02040503050406030204" pitchFamily="18" charset="0"/>
                              </a:rPr>
                            </m:ctrlPr>
                          </m:dPr>
                          <m:e>
                            <m:r>
                              <a:rPr lang="en-US" sz="1200" b="1" i="1" dirty="0" smtClean="0">
                                <a:latin typeface="Cambria Math" panose="02040503050406030204" pitchFamily="18" charset="0"/>
                              </a:rPr>
                              <m:t>𝒄𝒉𝒊𝒍𝒅</m:t>
                            </m:r>
                          </m:e>
                        </m:d>
                      </m:e>
                    </m:nary>
                  </m:oMath>
                </a14:m>
                <a:endParaRPr lang="en-IN" sz="1200" b="1" dirty="0"/>
              </a:p>
              <a:p>
                <a:pPr algn="ctr"/>
                <a:r>
                  <a:rPr lang="en-IN" sz="1200" dirty="0"/>
                  <a:t>=86.88-[4/14(146.99)+5/14(74.28)+5/14(195.36)]=0.6</a:t>
                </a:r>
              </a:p>
            </p:txBody>
          </p:sp>
        </mc:Choice>
        <mc:Fallback>
          <p:sp>
            <p:nvSpPr>
              <p:cNvPr id="30" name="TextBox 29">
                <a:extLst>
                  <a:ext uri="{FF2B5EF4-FFF2-40B4-BE49-F238E27FC236}">
                    <a16:creationId xmlns:a16="http://schemas.microsoft.com/office/drawing/2014/main" id="{D85C695B-A1EA-D4ED-215F-34396DE65110}"/>
                  </a:ext>
                </a:extLst>
              </p:cNvPr>
              <p:cNvSpPr txBox="1">
                <a:spLocks noRot="1" noChangeAspect="1" noMove="1" noResize="1" noEditPoints="1" noAdjustHandles="1" noChangeArrowheads="1" noChangeShapeType="1" noTextEdit="1"/>
              </p:cNvSpPr>
              <p:nvPr/>
            </p:nvSpPr>
            <p:spPr>
              <a:xfrm>
                <a:off x="6763494" y="2118851"/>
                <a:ext cx="5215430" cy="1754326"/>
              </a:xfrm>
              <a:prstGeom prst="rect">
                <a:avLst/>
              </a:prstGeom>
              <a:blipFill>
                <a:blip r:embed="rId6"/>
                <a:stretch>
                  <a:fillRect t="-348" b="-1393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AD843779-66C2-BC3F-2FEB-B8EB2ADDA9F4}"/>
                  </a:ext>
                </a:extLst>
              </p:cNvPr>
              <p:cNvSpPr txBox="1"/>
              <p:nvPr/>
            </p:nvSpPr>
            <p:spPr>
              <a:xfrm>
                <a:off x="6669164" y="4102891"/>
                <a:ext cx="5522836" cy="1384995"/>
              </a:xfrm>
              <a:prstGeom prst="rect">
                <a:avLst/>
              </a:prstGeom>
              <a:noFill/>
            </p:spPr>
            <p:txBody>
              <a:bodyPr wrap="square">
                <a:spAutoFit/>
              </a:bodyPr>
              <a:lstStyle/>
              <a:p>
                <a:pPr algn="ctr"/>
                <a:r>
                  <a:rPr lang="en-US" sz="1200" b="1" u="sng" dirty="0"/>
                  <a:t>Variance(Humidity)</a:t>
                </a:r>
              </a:p>
              <a:p>
                <a:pPr algn="ctr"/>
                <a:r>
                  <a:rPr lang="en-US" sz="1200" dirty="0"/>
                  <a:t>Variance(high)=1/7[</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26</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30</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latin typeface="Cambria Math" panose="02040503050406030204" pitchFamily="18" charset="0"/>
                              </a:rPr>
                              <m:t>48−</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45</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3</m:t>
                            </m:r>
                            <m:r>
                              <a:rPr lang="en-US" sz="1200" b="0" i="0" dirty="0" smtClean="0">
                                <a:solidFill>
                                  <a:srgbClr val="836967"/>
                                </a:solidFill>
                                <a:latin typeface="Cambria Math" panose="02040503050406030204" pitchFamily="18" charset="0"/>
                              </a:rPr>
                              <m:t>6</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62</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30</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t>]=92.64</a:t>
                </a:r>
              </a:p>
              <a:p>
                <a:pPr algn="ctr"/>
                <a:r>
                  <a:rPr lang="en-US" sz="1200" dirty="0"/>
                  <a:t>Variance(normal)=1/7[</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52</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23</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43</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38</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46</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US" sz="1200" dirty="0"/>
                  <a:t> +</a:t>
                </a:r>
                <a:r>
                  <a:rPr lang="en-IN" sz="1200" dirty="0">
                    <a:solidFill>
                      <a:srgbClr val="836967"/>
                    </a:solidFill>
                  </a:rPr>
                  <a:t> </a:t>
                </a:r>
                <a14:m>
                  <m:oMath xmlns:m="http://schemas.openxmlformats.org/officeDocument/2006/math">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48</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r>
                      <a:rPr lang="en-US" sz="1200" dirty="0">
                        <a:latin typeface="Cambria Math" panose="02040503050406030204" pitchFamily="18" charset="0"/>
                      </a:rPr>
                      <m:t>+</m:t>
                    </m:r>
                    <m:sSup>
                      <m:sSupPr>
                        <m:ctrlPr>
                          <a:rPr lang="en-IN" sz="1200" i="1" dirty="0">
                            <a:solidFill>
                              <a:srgbClr val="836967"/>
                            </a:solidFill>
                            <a:latin typeface="Cambria Math" panose="02040503050406030204" pitchFamily="18" charset="0"/>
                          </a:rPr>
                        </m:ctrlPr>
                      </m:sSupPr>
                      <m:e>
                        <m:d>
                          <m:dPr>
                            <m:ctrlPr>
                              <a:rPr lang="en-IN" sz="1200" i="1" dirty="0">
                                <a:solidFill>
                                  <a:srgbClr val="836967"/>
                                </a:solidFill>
                                <a:latin typeface="Cambria Math" panose="02040503050406030204" pitchFamily="18" charset="0"/>
                              </a:rPr>
                            </m:ctrlPr>
                          </m:dPr>
                          <m:e>
                            <m:r>
                              <a:rPr lang="en-US" sz="1200" dirty="0">
                                <a:solidFill>
                                  <a:srgbClr val="836967"/>
                                </a:solidFill>
                                <a:latin typeface="Cambria Math" panose="02040503050406030204" pitchFamily="18" charset="0"/>
                              </a:rPr>
                              <m:t>44</m:t>
                            </m:r>
                            <m:r>
                              <a:rPr lang="en-IN" sz="1200" dirty="0">
                                <a:latin typeface="Cambria Math" panose="02040503050406030204" pitchFamily="18" charset="0"/>
                              </a:rPr>
                              <m:t>−</m:t>
                            </m:r>
                            <m:r>
                              <a:rPr lang="en-US" sz="1200" i="1" dirty="0">
                                <a:latin typeface="Cambria Math" panose="02040503050406030204" pitchFamily="18" charset="0"/>
                              </a:rPr>
                              <m:t>39.8</m:t>
                            </m:r>
                          </m:e>
                        </m:d>
                      </m:e>
                      <m:sup>
                        <m:r>
                          <a:rPr lang="en-IN" sz="1200" dirty="0">
                            <a:latin typeface="Cambria Math" panose="02040503050406030204" pitchFamily="18" charset="0"/>
                          </a:rPr>
                          <m:t>2</m:t>
                        </m:r>
                      </m:sup>
                    </m:sSup>
                  </m:oMath>
                </a14:m>
                <a:r>
                  <a:rPr lang="en-IN" sz="1200" dirty="0"/>
                  <a:t>]=81.12</a:t>
                </a:r>
              </a:p>
              <a:p>
                <a:pPr algn="ctr"/>
                <a:r>
                  <a:rPr lang="en-IN" sz="1200" b="1" dirty="0"/>
                  <a:t>Variance Reduction=var(root)- </a:t>
                </a:r>
                <a14:m>
                  <m:oMath xmlns:m="http://schemas.openxmlformats.org/officeDocument/2006/math">
                    <m:nary>
                      <m:naryPr>
                        <m:chr m:val="∑"/>
                        <m:limLoc m:val="undOvr"/>
                        <m:grow m:val="on"/>
                        <m:supHide m:val="on"/>
                        <m:ctrlPr>
                          <a:rPr lang="en-IN" sz="1200" b="1" i="1" dirty="0">
                            <a:latin typeface="Cambria Math" panose="02040503050406030204" pitchFamily="18" charset="0"/>
                          </a:rPr>
                        </m:ctrlPr>
                      </m:naryPr>
                      <m:sub>
                        <m:r>
                          <m:rPr>
                            <m:brk/>
                            <m:aln/>
                          </m:rPr>
                          <a:rPr lang="en-US" sz="1200" b="1" i="1" dirty="0" smtClean="0">
                            <a:latin typeface="Cambria Math" panose="02040503050406030204" pitchFamily="18" charset="0"/>
                          </a:rPr>
                          <m:t>𝒘</m:t>
                        </m:r>
                        <m:r>
                          <a:rPr lang="en-IN" sz="1200" b="1" i="1" dirty="0" smtClean="0">
                            <a:latin typeface="Cambria Math" panose="02040503050406030204" pitchFamily="18" charset="0"/>
                          </a:rPr>
                          <m:t>𝒊</m:t>
                        </m:r>
                      </m:sub>
                      <m:sup/>
                      <m:e>
                        <m:r>
                          <a:rPr lang="en-US" sz="1200" b="1" i="1" dirty="0" smtClean="0">
                            <a:latin typeface="Cambria Math" panose="02040503050406030204" pitchFamily="18" charset="0"/>
                          </a:rPr>
                          <m:t>𝒗𝒂𝒓</m:t>
                        </m:r>
                        <m:d>
                          <m:dPr>
                            <m:ctrlPr>
                              <a:rPr lang="en-US" sz="1200" b="1" i="1" dirty="0" smtClean="0">
                                <a:latin typeface="Cambria Math" panose="02040503050406030204" pitchFamily="18" charset="0"/>
                              </a:rPr>
                            </m:ctrlPr>
                          </m:dPr>
                          <m:e>
                            <m:r>
                              <a:rPr lang="en-US" sz="1200" b="1" i="1" dirty="0" smtClean="0">
                                <a:latin typeface="Cambria Math" panose="02040503050406030204" pitchFamily="18" charset="0"/>
                              </a:rPr>
                              <m:t>𝒄𝒉𝒊𝒍𝒅</m:t>
                            </m:r>
                          </m:e>
                        </m:d>
                      </m:e>
                    </m:nary>
                  </m:oMath>
                </a14:m>
                <a:endParaRPr lang="en-IN" sz="1200" b="1" dirty="0"/>
              </a:p>
              <a:p>
                <a:pPr algn="ctr"/>
                <a:r>
                  <a:rPr lang="en-IN" sz="1200" dirty="0"/>
                  <a:t>=86.88-[7/14(92.64)+7/14(81.12)]=0</a:t>
                </a:r>
              </a:p>
            </p:txBody>
          </p:sp>
        </mc:Choice>
        <mc:Fallback>
          <p:sp>
            <p:nvSpPr>
              <p:cNvPr id="32" name="TextBox 31">
                <a:extLst>
                  <a:ext uri="{FF2B5EF4-FFF2-40B4-BE49-F238E27FC236}">
                    <a16:creationId xmlns:a16="http://schemas.microsoft.com/office/drawing/2014/main" id="{AD843779-66C2-BC3F-2FEB-B8EB2ADDA9F4}"/>
                  </a:ext>
                </a:extLst>
              </p:cNvPr>
              <p:cNvSpPr txBox="1">
                <a:spLocks noRot="1" noChangeAspect="1" noMove="1" noResize="1" noEditPoints="1" noAdjustHandles="1" noChangeArrowheads="1" noChangeShapeType="1" noTextEdit="1"/>
              </p:cNvSpPr>
              <p:nvPr/>
            </p:nvSpPr>
            <p:spPr>
              <a:xfrm>
                <a:off x="6669164" y="4102891"/>
                <a:ext cx="5522836" cy="1384995"/>
              </a:xfrm>
              <a:prstGeom prst="rect">
                <a:avLst/>
              </a:prstGeom>
              <a:blipFill>
                <a:blip r:embed="rId7"/>
                <a:stretch>
                  <a:fillRect b="-17621"/>
                </a:stretch>
              </a:blipFill>
            </p:spPr>
            <p:txBody>
              <a:bodyPr/>
              <a:lstStyle/>
              <a:p>
                <a:r>
                  <a:rPr lang="en-IN">
                    <a:noFill/>
                  </a:rPr>
                  <a:t> </a:t>
                </a:r>
              </a:p>
            </p:txBody>
          </p:sp>
        </mc:Fallback>
      </mc:AlternateContent>
      <p:sp>
        <p:nvSpPr>
          <p:cNvPr id="33" name="Oval 32">
            <a:extLst>
              <a:ext uri="{FF2B5EF4-FFF2-40B4-BE49-F238E27FC236}">
                <a16:creationId xmlns:a16="http://schemas.microsoft.com/office/drawing/2014/main" id="{09027A0D-B9B9-1E9F-32BC-811C06AB847F}"/>
              </a:ext>
            </a:extLst>
          </p:cNvPr>
          <p:cNvSpPr/>
          <p:nvPr/>
        </p:nvSpPr>
        <p:spPr>
          <a:xfrm flipV="1">
            <a:off x="7408506" y="5717600"/>
            <a:ext cx="3237721" cy="765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34">
            <a:extLst>
              <a:ext uri="{FF2B5EF4-FFF2-40B4-BE49-F238E27FC236}">
                <a16:creationId xmlns:a16="http://schemas.microsoft.com/office/drawing/2014/main" id="{5B309829-CF74-920A-45BF-091A538D1C86}"/>
              </a:ext>
            </a:extLst>
          </p:cNvPr>
          <p:cNvPicPr>
            <a:picLocks noChangeAspect="1"/>
          </p:cNvPicPr>
          <p:nvPr/>
        </p:nvPicPr>
        <p:blipFill>
          <a:blip r:embed="rId8"/>
          <a:stretch>
            <a:fillRect/>
          </a:stretch>
        </p:blipFill>
        <p:spPr>
          <a:xfrm>
            <a:off x="7661743" y="5853247"/>
            <a:ext cx="2731245" cy="493819"/>
          </a:xfrm>
          <a:prstGeom prst="rect">
            <a:avLst/>
          </a:prstGeom>
        </p:spPr>
      </p:pic>
    </p:spTree>
    <p:extLst>
      <p:ext uri="{BB962C8B-B14F-4D97-AF65-F5344CB8AC3E}">
        <p14:creationId xmlns:p14="http://schemas.microsoft.com/office/powerpoint/2010/main" val="222636962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{C62DA54D-7BAA-45A7-8323-F85219365CC8}tf11964407_win32</Template>
  <TotalTime>974</TotalTime>
  <Words>2626</Words>
  <Application>Microsoft Office PowerPoint</Application>
  <PresentationFormat>Widescreen</PresentationFormat>
  <Paragraphs>332</Paragraphs>
  <Slides>41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Calibri</vt:lpstr>
      <vt:lpstr>Cambria Math</vt:lpstr>
      <vt:lpstr>Courier New</vt:lpstr>
      <vt:lpstr>Gill Sans Nova</vt:lpstr>
      <vt:lpstr>Gill Sans Nova Light</vt:lpstr>
      <vt:lpstr>Inter</vt:lpstr>
      <vt:lpstr>Sagona Book</vt:lpstr>
      <vt:lpstr>Segoe UI</vt:lpstr>
      <vt:lpstr>source-serif-pro</vt:lpstr>
      <vt:lpstr>Times New Roman</vt:lpstr>
      <vt:lpstr>Wingdings</vt:lpstr>
      <vt:lpstr>Office Theme</vt:lpstr>
      <vt:lpstr>Algorithm : Random Forest(Regression) </vt:lpstr>
      <vt:lpstr>Agenda</vt:lpstr>
      <vt:lpstr>Introduction (Random forest Regression) </vt:lpstr>
      <vt:lpstr>PowerPoint Presentation</vt:lpstr>
      <vt:lpstr>Types Of machine Learning</vt:lpstr>
      <vt:lpstr> Regression &amp; Classification</vt:lpstr>
      <vt:lpstr>Random forest Regression</vt:lpstr>
      <vt:lpstr>Mathematical Understanding</vt:lpstr>
      <vt:lpstr>PowerPoint Presentation</vt:lpstr>
      <vt:lpstr>Hyper parameters &amp; terminologies</vt:lpstr>
      <vt:lpstr>Hyper Parameter Tuning</vt:lpstr>
      <vt:lpstr>Algorithm working</vt:lpstr>
      <vt:lpstr>Tasks - Internship</vt:lpstr>
      <vt:lpstr>Implementation using  scikit-learn</vt:lpstr>
      <vt:lpstr>Implementation using  scikit-learn</vt:lpstr>
      <vt:lpstr>Hyper parameter tuning</vt:lpstr>
      <vt:lpstr>Results</vt:lpstr>
      <vt:lpstr>Implementation without using scikit learn libraries</vt:lpstr>
      <vt:lpstr>Implementation without using scikit learn libraries</vt:lpstr>
      <vt:lpstr>Results</vt:lpstr>
      <vt:lpstr>Uber-data analysis</vt:lpstr>
      <vt:lpstr>Uber data analysis</vt:lpstr>
      <vt:lpstr>results</vt:lpstr>
      <vt:lpstr>EDA &amp; Implementation on 5 Datasets</vt:lpstr>
      <vt:lpstr>Student performance analysis</vt:lpstr>
      <vt:lpstr>Kc House data analysis</vt:lpstr>
      <vt:lpstr>Forest fires data analysis</vt:lpstr>
      <vt:lpstr>Google play store analysis</vt:lpstr>
      <vt:lpstr>Suicide data analysis</vt:lpstr>
      <vt:lpstr>Deployment</vt:lpstr>
      <vt:lpstr>Deployment</vt:lpstr>
      <vt:lpstr>Deployment</vt:lpstr>
      <vt:lpstr>Deployment</vt:lpstr>
      <vt:lpstr>Deployment</vt:lpstr>
      <vt:lpstr>Deployment</vt:lpstr>
      <vt:lpstr>Advantages of Random forest regression</vt:lpstr>
      <vt:lpstr>Disadvantages of random forest regression</vt:lpstr>
      <vt:lpstr>Applications</vt:lpstr>
      <vt:lpstr>summary</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 Random Forest(Regression)</dc:title>
  <dc:creator>Kavya K C</dc:creator>
  <cp:lastModifiedBy>Kavya K C</cp:lastModifiedBy>
  <cp:revision>2</cp:revision>
  <dcterms:created xsi:type="dcterms:W3CDTF">2023-03-21T05:52:48Z</dcterms:created>
  <dcterms:modified xsi:type="dcterms:W3CDTF">2023-03-22T16:00:41Z</dcterms:modified>
</cp:coreProperties>
</file>